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19"/>
  </p:notesMasterIdLst>
  <p:sldIdLst>
    <p:sldId id="395" r:id="rId3"/>
    <p:sldId id="389" r:id="rId4"/>
    <p:sldId id="373" r:id="rId5"/>
    <p:sldId id="374" r:id="rId6"/>
    <p:sldId id="376" r:id="rId7"/>
    <p:sldId id="377" r:id="rId8"/>
    <p:sldId id="392" r:id="rId9"/>
    <p:sldId id="388" r:id="rId10"/>
    <p:sldId id="393" r:id="rId11"/>
    <p:sldId id="375" r:id="rId12"/>
    <p:sldId id="386" r:id="rId13"/>
    <p:sldId id="387" r:id="rId14"/>
    <p:sldId id="391" r:id="rId15"/>
    <p:sldId id="378" r:id="rId16"/>
    <p:sldId id="400" r:id="rId17"/>
    <p:sldId id="394" r:id="rId18"/>
  </p:sldIdLst>
  <p:sldSz cx="12192000" cy="6858000"/>
  <p:notesSz cx="7315200" cy="96012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guide id="3" orient="horz" pos="3024">
          <p15:clr>
            <a:srgbClr val="A4A3A4"/>
          </p15:clr>
        </p15:guide>
        <p15:guide id="4" pos="230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78D0E2"/>
    <a:srgbClr val="3399FF"/>
    <a:srgbClr val="212322"/>
    <a:srgbClr val="658D1B"/>
    <a:srgbClr val="FFFFFF"/>
    <a:srgbClr val="60B5D9"/>
    <a:srgbClr val="A5A5A5"/>
    <a:srgbClr val="527416"/>
    <a:srgbClr val="0A40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56" autoAdjust="0"/>
    <p:restoredTop sz="76451" autoAdjust="0"/>
  </p:normalViewPr>
  <p:slideViewPr>
    <p:cSldViewPr snapToGrid="0">
      <p:cViewPr varScale="1">
        <p:scale>
          <a:sx n="56" d="100"/>
          <a:sy n="56" d="100"/>
        </p:scale>
        <p:origin x="1254" y="66"/>
      </p:cViewPr>
      <p:guideLst>
        <p:guide orient="horz" pos="2160"/>
        <p:guide pos="3840"/>
      </p:guideLst>
    </p:cSldViewPr>
  </p:slideViewPr>
  <p:outlineViewPr>
    <p:cViewPr>
      <p:scale>
        <a:sx n="33" d="100"/>
        <a:sy n="33" d="100"/>
      </p:scale>
      <p:origin x="0" y="-1566"/>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78" d="100"/>
          <a:sy n="78" d="100"/>
        </p:scale>
        <p:origin x="3978" y="120"/>
      </p:cViewPr>
      <p:guideLst>
        <p:guide orient="horz" pos="3131"/>
        <p:guide pos="2144"/>
        <p:guide orient="horz" pos="3024"/>
        <p:guide pos="230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1" y="0"/>
            <a:ext cx="3170659" cy="481440"/>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4142836" y="0"/>
            <a:ext cx="3170658" cy="481440"/>
          </a:xfrm>
          <a:prstGeom prst="rect">
            <a:avLst/>
          </a:prstGeom>
        </p:spPr>
        <p:txBody>
          <a:bodyPr vert="horz" lIns="91440" tIns="45720" rIns="91440" bIns="45720" rtlCol="0"/>
          <a:lstStyle>
            <a:lvl1pPr algn="r">
              <a:defRPr sz="1200"/>
            </a:lvl1pPr>
          </a:lstStyle>
          <a:p>
            <a:fld id="{A3B06628-2D9A-40E3-A3CE-91FB996D5069}" type="datetimeFigureOut">
              <a:rPr lang="pt-PT" smtClean="0"/>
              <a:t>28/09/2018</a:t>
            </a:fld>
            <a:endParaRPr lang="pt-PT"/>
          </a:p>
        </p:txBody>
      </p:sp>
      <p:sp>
        <p:nvSpPr>
          <p:cNvPr id="4" name="Marcador de Posição da Imagem do Diapositivo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731691" y="4621210"/>
            <a:ext cx="5851818" cy="3779457"/>
          </a:xfrm>
          <a:prstGeom prst="rect">
            <a:avLst/>
          </a:prstGeom>
        </p:spPr>
        <p:txBody>
          <a:bodyPr vert="horz" lIns="91440" tIns="45720" rIns="91440" bIns="45720" rtlCol="0"/>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1" y="9119761"/>
            <a:ext cx="3170659" cy="481440"/>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4142836" y="9119761"/>
            <a:ext cx="3170658" cy="481440"/>
          </a:xfrm>
          <a:prstGeom prst="rect">
            <a:avLst/>
          </a:prstGeom>
        </p:spPr>
        <p:txBody>
          <a:bodyPr vert="horz" lIns="91440" tIns="45720" rIns="91440" bIns="45720" rtlCol="0" anchor="b"/>
          <a:lstStyle>
            <a:lvl1pPr algn="r">
              <a:defRPr sz="1200"/>
            </a:lvl1pPr>
          </a:lstStyle>
          <a:p>
            <a:fld id="{A7B5D8D0-AD31-4EDD-A95C-BBBE9CB200C8}" type="slidenum">
              <a:rPr lang="pt-PT" smtClean="0"/>
              <a:t>‹#›</a:t>
            </a:fld>
            <a:endParaRPr lang="pt-PT"/>
          </a:p>
        </p:txBody>
      </p:sp>
    </p:spTree>
    <p:extLst>
      <p:ext uri="{BB962C8B-B14F-4D97-AF65-F5344CB8AC3E}">
        <p14:creationId xmlns:p14="http://schemas.microsoft.com/office/powerpoint/2010/main" val="2876047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A7B5D8D0-AD31-4EDD-A95C-BBBE9CB200C8}" type="slidenum">
              <a:rPr lang="pt-PT" smtClean="0"/>
              <a:t>1</a:t>
            </a:fld>
            <a:endParaRPr lang="pt-PT"/>
          </a:p>
        </p:txBody>
      </p:sp>
    </p:spTree>
    <p:extLst>
      <p:ext uri="{BB962C8B-B14F-4D97-AF65-F5344CB8AC3E}">
        <p14:creationId xmlns:p14="http://schemas.microsoft.com/office/powerpoint/2010/main" val="42519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EO imagery gathered from Landsat-8 and Sentinel-2A/B, along with MERIS, are used within SPACE-O to observe a set of key variables for water quality monitoring. Chlorophyll-a, Turbidity, </a:t>
            </a:r>
            <a:r>
              <a:rPr lang="en-US" dirty="0" err="1" smtClean="0"/>
              <a:t>Secchi</a:t>
            </a:r>
            <a:r>
              <a:rPr lang="en-US" dirty="0" smtClean="0"/>
              <a:t> Disk Depth and Sea Surface Temperature are used operationally in SPACE-O to support the in-situ monitoring programs</a:t>
            </a:r>
            <a:r>
              <a:rPr lang="en-US" baseline="0" dirty="0" smtClean="0"/>
              <a:t> of Aposelemis and Mulargia as well as to </a:t>
            </a:r>
            <a:r>
              <a:rPr lang="en-US" dirty="0" smtClean="0"/>
              <a:t>improve performance of hydrodynamic and water quality models by correcting initial conditions and minimizing error accumulation. EO images have a spatial resolution (pixel size) of 30x30m or 10x10m</a:t>
            </a:r>
            <a:r>
              <a:rPr lang="en-US" baseline="0" dirty="0" smtClean="0"/>
              <a:t> for Landsat and Sentinel missions respectively. Combining Landsat and Sentinel missions, 2-3 images are available per week on cloud free periods.</a:t>
            </a:r>
          </a:p>
          <a:p>
            <a:r>
              <a:rPr lang="en-US" baseline="0" dirty="0" smtClean="0"/>
              <a:t>Other EO products developed or improved in SPACE-O include 1) hydrological variables (Evaporation, Heat storage, snow cover) which have been used offline for model calibration at scientific case studies 2) Reservoir bathymetry 3) Inorganic and organic suspended matter 4) Water Quality and Trophic state indices and 5) Floating materials (oil, scum, vegetation).</a:t>
            </a:r>
            <a:endParaRPr lang="el-GR" dirty="0"/>
          </a:p>
        </p:txBody>
      </p:sp>
      <p:sp>
        <p:nvSpPr>
          <p:cNvPr id="4" name="Slide Number Placeholder 3"/>
          <p:cNvSpPr>
            <a:spLocks noGrp="1"/>
          </p:cNvSpPr>
          <p:nvPr>
            <p:ph type="sldNum" sz="quarter" idx="10"/>
          </p:nvPr>
        </p:nvSpPr>
        <p:spPr/>
        <p:txBody>
          <a:bodyPr/>
          <a:lstStyle/>
          <a:p>
            <a:fld id="{A7B5D8D0-AD31-4EDD-A95C-BBBE9CB200C8}" type="slidenum">
              <a:rPr lang="pt-PT" smtClean="0"/>
              <a:t>10</a:t>
            </a:fld>
            <a:endParaRPr lang="pt-PT"/>
          </a:p>
        </p:txBody>
      </p:sp>
    </p:spTree>
    <p:extLst>
      <p:ext uri="{BB962C8B-B14F-4D97-AF65-F5344CB8AC3E}">
        <p14:creationId xmlns:p14="http://schemas.microsoft.com/office/powerpoint/2010/main" val="4212266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Hydrological modelling is used to estimate catchments</a:t>
            </a:r>
            <a:r>
              <a:rPr lang="en-US" baseline="0" dirty="0" smtClean="0"/>
              <a:t> response to meteorological conditions. Using HYPE model run by SMHI we are able to produce operational short-term forecasts river discharges, water temperatures </a:t>
            </a:r>
            <a:r>
              <a:rPr lang="en-US" baseline="0" dirty="0" err="1" smtClean="0"/>
              <a:t>etc</a:t>
            </a:r>
            <a:r>
              <a:rPr lang="en-US" baseline="0" dirty="0" smtClean="0"/>
              <a:t> for the upstream catchments of the reservoirs for up to 10 days. Meteorological forcing is obtained from ECMWF (European Centre for Medium-Range Weather Forecasts). In Aposelemis case study we are also testing a regional high precision meteorological forcing obtained from NOA (National Observatory of Athens). In SPACE-O a new water quality algorithm has been incorporated in HYPE which allow us to produce forecasts of nutrient (phosphorus and nitrogen) and suspended solids from overland flow that end up in the reservoirs.</a:t>
            </a:r>
            <a:endParaRPr lang="el-GR" dirty="0"/>
          </a:p>
        </p:txBody>
      </p:sp>
      <p:sp>
        <p:nvSpPr>
          <p:cNvPr id="4" name="Slide Number Placeholder 3"/>
          <p:cNvSpPr>
            <a:spLocks noGrp="1"/>
          </p:cNvSpPr>
          <p:nvPr>
            <p:ph type="sldNum" sz="quarter" idx="10"/>
          </p:nvPr>
        </p:nvSpPr>
        <p:spPr/>
        <p:txBody>
          <a:bodyPr/>
          <a:lstStyle/>
          <a:p>
            <a:fld id="{A7B5D8D0-AD31-4EDD-A95C-BBBE9CB200C8}" type="slidenum">
              <a:rPr lang="pt-PT" smtClean="0"/>
              <a:t>11</a:t>
            </a:fld>
            <a:endParaRPr lang="pt-PT"/>
          </a:p>
        </p:txBody>
      </p:sp>
    </p:spTree>
    <p:extLst>
      <p:ext uri="{BB962C8B-B14F-4D97-AF65-F5344CB8AC3E}">
        <p14:creationId xmlns:p14="http://schemas.microsoft.com/office/powerpoint/2010/main" val="2663354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Hydrological forecasts are in turn forced into the WQ model.</a:t>
            </a:r>
            <a:r>
              <a:rPr lang="en-US" baseline="0" dirty="0" smtClean="0"/>
              <a:t> We are using a 3D hydrodynamic model (Delft3D-FLOW) to resolve the circulation pattern of the reservoir due to wind &amp; heat stress and momentum exchange across the boundaries of the reservoir, and obtain water levels, velocities and temperatures for the next 10 days. </a:t>
            </a:r>
          </a:p>
          <a:p>
            <a:r>
              <a:rPr lang="en-US" baseline="0" dirty="0" smtClean="0"/>
              <a:t>The results of the hydrodynamic model are then coupled with the water quality model (Delft3D-WAQ) in order to predict the concentrations of key water quality characteristics (algae, inorganic matter, nitrogen, phosphorus, dissolved oxygen, </a:t>
            </a:r>
            <a:r>
              <a:rPr lang="en-US" baseline="0" dirty="0" err="1" smtClean="0"/>
              <a:t>etc</a:t>
            </a:r>
            <a:r>
              <a:rPr lang="en-US" baseline="0" dirty="0" smtClean="0"/>
              <a:t>) across various depths and areas of interest of the reservoir. In Mulargia we are using a cell size of 75x75 m</a:t>
            </a:r>
            <a:r>
              <a:rPr lang="en-US" baseline="30000" dirty="0" smtClean="0"/>
              <a:t>2</a:t>
            </a:r>
            <a:r>
              <a:rPr lang="en-US" baseline="0" dirty="0" smtClean="0"/>
              <a:t> with 15 vertical layers, in Aposelemis which is shallower a cell size of 50x50 m</a:t>
            </a:r>
            <a:r>
              <a:rPr lang="en-US" baseline="30000" dirty="0" smtClean="0"/>
              <a:t>2</a:t>
            </a:r>
            <a:r>
              <a:rPr lang="en-US" baseline="0" dirty="0" smtClean="0"/>
              <a:t> with 10 vertical layers has been used.</a:t>
            </a:r>
            <a:endParaRPr lang="el-GR" dirty="0"/>
          </a:p>
        </p:txBody>
      </p:sp>
      <p:sp>
        <p:nvSpPr>
          <p:cNvPr id="4" name="Slide Number Placeholder 3"/>
          <p:cNvSpPr>
            <a:spLocks noGrp="1"/>
          </p:cNvSpPr>
          <p:nvPr>
            <p:ph type="sldNum" sz="quarter" idx="10"/>
          </p:nvPr>
        </p:nvSpPr>
        <p:spPr/>
        <p:txBody>
          <a:bodyPr/>
          <a:lstStyle/>
          <a:p>
            <a:fld id="{A7B5D8D0-AD31-4EDD-A95C-BBBE9CB200C8}" type="slidenum">
              <a:rPr lang="pt-PT" smtClean="0"/>
              <a:t>12</a:t>
            </a:fld>
            <a:endParaRPr lang="pt-PT"/>
          </a:p>
        </p:txBody>
      </p:sp>
    </p:spTree>
    <p:extLst>
      <p:ext uri="{BB962C8B-B14F-4D97-AF65-F5344CB8AC3E}">
        <p14:creationId xmlns:p14="http://schemas.microsoft.com/office/powerpoint/2010/main" val="1422108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real time modelling data assimilation is critical for improving</a:t>
            </a:r>
            <a:r>
              <a:rPr lang="en-US" baseline="0" dirty="0" smtClean="0"/>
              <a:t> the predictive skill of the models. When EO images of water temperatures are available data assimilation techniques are used to update state variables of the hydrodynamic model. In SPACE-O we have investigated (a) </a:t>
            </a:r>
            <a:r>
              <a:rPr lang="en-US" sz="1200" kern="1200" dirty="0" smtClean="0">
                <a:solidFill>
                  <a:schemeClr val="tx1"/>
                </a:solidFill>
                <a:effectLst/>
                <a:latin typeface="+mn-lt"/>
                <a:ea typeface="+mn-ea"/>
                <a:cs typeface="+mn-cs"/>
              </a:rPr>
              <a:t>a direct insertion scheme, (b) a weighted average scheme, and (c) an Ensemble </a:t>
            </a:r>
            <a:r>
              <a:rPr lang="en-US" sz="1200" kern="1200" dirty="0" err="1" smtClean="0">
                <a:solidFill>
                  <a:schemeClr val="tx1"/>
                </a:solidFill>
                <a:effectLst/>
                <a:latin typeface="+mn-lt"/>
                <a:ea typeface="+mn-ea"/>
                <a:cs typeface="+mn-cs"/>
              </a:rPr>
              <a:t>Kalman</a:t>
            </a:r>
            <a:r>
              <a:rPr lang="en-US" sz="1200" kern="1200" dirty="0" smtClean="0">
                <a:solidFill>
                  <a:schemeClr val="tx1"/>
                </a:solidFill>
                <a:effectLst/>
                <a:latin typeface="+mn-lt"/>
                <a:ea typeface="+mn-ea"/>
                <a:cs typeface="+mn-cs"/>
              </a:rPr>
              <a:t> Filter scheme with </a:t>
            </a:r>
            <a:r>
              <a:rPr lang="en-US" baseline="0" dirty="0" smtClean="0"/>
              <a:t>15 parallel members. </a:t>
            </a:r>
          </a:p>
          <a:p>
            <a:r>
              <a:rPr lang="en-US" baseline="0" dirty="0" smtClean="0"/>
              <a:t>Similarly EO images of chlorophyll and turbidity are used to correct the state of the water quality model. The correction affects only the surface layers (for which satellites can retrieve information) however it is essential to avoid error accumulation. </a:t>
            </a:r>
          </a:p>
          <a:p>
            <a:r>
              <a:rPr lang="en-US" baseline="0" dirty="0" smtClean="0"/>
              <a:t>Furthermore in both case studies daily water level measurements from in-situ monitoring stations are used to correct the water balance of the reservoir, so that simulated water levels are in agreement with the observed ones. </a:t>
            </a:r>
          </a:p>
          <a:p>
            <a:r>
              <a:rPr lang="en-US" baseline="0" dirty="0" smtClean="0"/>
              <a:t>Hydrological and water quality models including data assimilation are run in a fully automated way and are updated every 24 hours, providing 10 day forecasts for hydrological and </a:t>
            </a:r>
            <a:r>
              <a:rPr lang="en-US" baseline="0" dirty="0" err="1" smtClean="0"/>
              <a:t>wq</a:t>
            </a:r>
            <a:r>
              <a:rPr lang="en-US" baseline="0" dirty="0" smtClean="0"/>
              <a:t> parameters.</a:t>
            </a:r>
            <a:endParaRPr lang="el-GR" dirty="0"/>
          </a:p>
        </p:txBody>
      </p:sp>
      <p:sp>
        <p:nvSpPr>
          <p:cNvPr id="4" name="Slide Number Placeholder 3"/>
          <p:cNvSpPr>
            <a:spLocks noGrp="1"/>
          </p:cNvSpPr>
          <p:nvPr>
            <p:ph type="sldNum" sz="quarter" idx="10"/>
          </p:nvPr>
        </p:nvSpPr>
        <p:spPr/>
        <p:txBody>
          <a:bodyPr/>
          <a:lstStyle/>
          <a:p>
            <a:fld id="{A7B5D8D0-AD31-4EDD-A95C-BBBE9CB200C8}" type="slidenum">
              <a:rPr lang="pt-PT" smtClean="0"/>
              <a:t>13</a:t>
            </a:fld>
            <a:endParaRPr lang="pt-PT"/>
          </a:p>
        </p:txBody>
      </p:sp>
    </p:spTree>
    <p:extLst>
      <p:ext uri="{BB962C8B-B14F-4D97-AF65-F5344CB8AC3E}">
        <p14:creationId xmlns:p14="http://schemas.microsoft.com/office/powerpoint/2010/main" val="2485346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downstream end of the SPACE-O service line, there is the Water Treatment Plant Optimization Tool which uses the water quality forecasts in the reservoir in order to optimize the performance of the Water Treatment Plant, by minimizing chemicals use in the sedimentation-flocculation</a:t>
            </a:r>
            <a:r>
              <a:rPr lang="en-US" baseline="0" dirty="0" smtClean="0"/>
              <a:t> unit </a:t>
            </a:r>
            <a:r>
              <a:rPr lang="en-US" dirty="0" smtClean="0"/>
              <a:t>and energy costs of sand filters without compromising effluent water quality. </a:t>
            </a:r>
          </a:p>
          <a:p>
            <a:r>
              <a:rPr lang="en-US" dirty="0" smtClean="0"/>
              <a:t>A series of machine learning techniques</a:t>
            </a:r>
            <a:r>
              <a:rPr lang="en-US" baseline="0" dirty="0" smtClean="0"/>
              <a:t> has been used to develop credible emulators of various critical processes of the WTP. Machine learning techniques have been preferred over the physical-based models because they are adaptable to the highly complex processes found in conventional water treatment schemes and the are simpler with lower computational requirements.</a:t>
            </a:r>
          </a:p>
          <a:p>
            <a:r>
              <a:rPr lang="en-US" baseline="0" dirty="0" smtClean="0"/>
              <a:t>For each case study and for each treatment stage (pre-oxidation, </a:t>
            </a:r>
            <a:r>
              <a:rPr lang="en-US" baseline="0" dirty="0" err="1" smtClean="0"/>
              <a:t>ozonation</a:t>
            </a:r>
            <a:r>
              <a:rPr lang="en-US" baseline="0" dirty="0" smtClean="0"/>
              <a:t>, sedimentation-flocculation and filters) three different machine learning techniques have been tested a) Stepwise Linear Regression, b) Random Forest and c) Gaussian Process Regression. The models have been trained with historical operational data from </a:t>
            </a:r>
            <a:r>
              <a:rPr lang="en-US" baseline="0" dirty="0" err="1" smtClean="0"/>
              <a:t>Simbirizzi</a:t>
            </a:r>
            <a:r>
              <a:rPr lang="en-US" baseline="0" dirty="0" smtClean="0"/>
              <a:t> and Aposelemis plants for the years 2016-2017. The individual models manage to reproduce adequately the performance of the various treatment stages, however longer training periods are necessary to further improve model skill.</a:t>
            </a:r>
            <a:endParaRPr lang="el-GR" dirty="0"/>
          </a:p>
        </p:txBody>
      </p:sp>
      <p:sp>
        <p:nvSpPr>
          <p:cNvPr id="4" name="Slide Number Placeholder 3"/>
          <p:cNvSpPr>
            <a:spLocks noGrp="1"/>
          </p:cNvSpPr>
          <p:nvPr>
            <p:ph type="sldNum" sz="quarter" idx="10"/>
          </p:nvPr>
        </p:nvSpPr>
        <p:spPr/>
        <p:txBody>
          <a:bodyPr/>
          <a:lstStyle/>
          <a:p>
            <a:fld id="{A7B5D8D0-AD31-4EDD-A95C-BBBE9CB200C8}" type="slidenum">
              <a:rPr lang="pt-PT" smtClean="0"/>
              <a:t>14</a:t>
            </a:fld>
            <a:endParaRPr lang="pt-PT"/>
          </a:p>
        </p:txBody>
      </p:sp>
    </p:spTree>
    <p:extLst>
      <p:ext uri="{BB962C8B-B14F-4D97-AF65-F5344CB8AC3E}">
        <p14:creationId xmlns:p14="http://schemas.microsoft.com/office/powerpoint/2010/main" val="514376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A7B5D8D0-AD31-4EDD-A95C-BBBE9CB200C8}" type="slidenum">
              <a:rPr lang="pt-PT" smtClean="0"/>
              <a:t>15</a:t>
            </a:fld>
            <a:endParaRPr lang="pt-PT"/>
          </a:p>
        </p:txBody>
      </p:sp>
    </p:spTree>
    <p:extLst>
      <p:ext uri="{BB962C8B-B14F-4D97-AF65-F5344CB8AC3E}">
        <p14:creationId xmlns:p14="http://schemas.microsoft.com/office/powerpoint/2010/main" val="921767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B5D8D0-AD31-4EDD-A95C-BBBE9CB200C8}" type="slidenum">
              <a:rPr lang="pt-PT" smtClean="0"/>
              <a:t>16</a:t>
            </a:fld>
            <a:endParaRPr lang="pt-PT"/>
          </a:p>
        </p:txBody>
      </p:sp>
    </p:spTree>
    <p:extLst>
      <p:ext uri="{BB962C8B-B14F-4D97-AF65-F5344CB8AC3E}">
        <p14:creationId xmlns:p14="http://schemas.microsoft.com/office/powerpoint/2010/main" val="2035401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A7B5D8D0-AD31-4EDD-A95C-BBBE9CB200C8}" type="slidenum">
              <a:rPr lang="pt-PT" smtClean="0"/>
              <a:t>2</a:t>
            </a:fld>
            <a:endParaRPr lang="pt-PT"/>
          </a:p>
        </p:txBody>
      </p:sp>
    </p:spTree>
    <p:extLst>
      <p:ext uri="{BB962C8B-B14F-4D97-AF65-F5344CB8AC3E}">
        <p14:creationId xmlns:p14="http://schemas.microsoft.com/office/powerpoint/2010/main" val="3909403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B5D8D0-AD31-4EDD-A95C-BBBE9CB200C8}" type="slidenum">
              <a:rPr lang="pt-PT" smtClean="0"/>
              <a:t>3</a:t>
            </a:fld>
            <a:endParaRPr lang="pt-PT"/>
          </a:p>
        </p:txBody>
      </p:sp>
    </p:spTree>
    <p:extLst>
      <p:ext uri="{BB962C8B-B14F-4D97-AF65-F5344CB8AC3E}">
        <p14:creationId xmlns:p14="http://schemas.microsoft.com/office/powerpoint/2010/main" val="1423361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B5D8D0-AD31-4EDD-A95C-BBBE9CB200C8}" type="slidenum">
              <a:rPr lang="pt-PT" smtClean="0"/>
              <a:t>4</a:t>
            </a:fld>
            <a:endParaRPr lang="pt-PT"/>
          </a:p>
        </p:txBody>
      </p:sp>
    </p:spTree>
    <p:extLst>
      <p:ext uri="{BB962C8B-B14F-4D97-AF65-F5344CB8AC3E}">
        <p14:creationId xmlns:p14="http://schemas.microsoft.com/office/powerpoint/2010/main" val="633484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B5D8D0-AD31-4EDD-A95C-BBBE9CB200C8}" type="slidenum">
              <a:rPr lang="pt-PT" smtClean="0"/>
              <a:t>5</a:t>
            </a:fld>
            <a:endParaRPr lang="pt-PT"/>
          </a:p>
        </p:txBody>
      </p:sp>
    </p:spTree>
    <p:extLst>
      <p:ext uri="{BB962C8B-B14F-4D97-AF65-F5344CB8AC3E}">
        <p14:creationId xmlns:p14="http://schemas.microsoft.com/office/powerpoint/2010/main" val="3195859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B5D8D0-AD31-4EDD-A95C-BBBE9CB200C8}" type="slidenum">
              <a:rPr lang="pt-PT" smtClean="0"/>
              <a:t>6</a:t>
            </a:fld>
            <a:endParaRPr lang="pt-PT"/>
          </a:p>
        </p:txBody>
      </p:sp>
    </p:spTree>
    <p:extLst>
      <p:ext uri="{BB962C8B-B14F-4D97-AF65-F5344CB8AC3E}">
        <p14:creationId xmlns:p14="http://schemas.microsoft.com/office/powerpoint/2010/main" val="370987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B5D8D0-AD31-4EDD-A95C-BBBE9CB200C8}" type="slidenum">
              <a:rPr lang="pt-PT" smtClean="0"/>
              <a:t>7</a:t>
            </a:fld>
            <a:endParaRPr lang="pt-PT"/>
          </a:p>
        </p:txBody>
      </p:sp>
    </p:spTree>
    <p:extLst>
      <p:ext uri="{BB962C8B-B14F-4D97-AF65-F5344CB8AC3E}">
        <p14:creationId xmlns:p14="http://schemas.microsoft.com/office/powerpoint/2010/main" val="1623572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B5D8D0-AD31-4EDD-A95C-BBBE9CB200C8}" type="slidenum">
              <a:rPr lang="pt-PT" smtClean="0"/>
              <a:t>8</a:t>
            </a:fld>
            <a:endParaRPr lang="pt-PT"/>
          </a:p>
        </p:txBody>
      </p:sp>
    </p:spTree>
    <p:extLst>
      <p:ext uri="{BB962C8B-B14F-4D97-AF65-F5344CB8AC3E}">
        <p14:creationId xmlns:p14="http://schemas.microsoft.com/office/powerpoint/2010/main" val="101721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B5D8D0-AD31-4EDD-A95C-BBBE9CB200C8}" type="slidenum">
              <a:rPr lang="pt-PT" smtClean="0"/>
              <a:t>9</a:t>
            </a:fld>
            <a:endParaRPr lang="pt-PT"/>
          </a:p>
        </p:txBody>
      </p:sp>
    </p:spTree>
    <p:extLst>
      <p:ext uri="{BB962C8B-B14F-4D97-AF65-F5344CB8AC3E}">
        <p14:creationId xmlns:p14="http://schemas.microsoft.com/office/powerpoint/2010/main" val="2838662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do subtítulo do Modelo Global</a:t>
            </a:r>
          </a:p>
        </p:txBody>
      </p:sp>
      <p:sp>
        <p:nvSpPr>
          <p:cNvPr id="4" name="Marcador de Posição da Data 3"/>
          <p:cNvSpPr>
            <a:spLocks noGrp="1"/>
          </p:cNvSpPr>
          <p:nvPr>
            <p:ph type="dt" sz="half" idx="10"/>
          </p:nvPr>
        </p:nvSpPr>
        <p:spPr/>
        <p:txBody>
          <a:bodyPr/>
          <a:lstStyle/>
          <a:p>
            <a:fld id="{BABE31FD-99F5-450D-BEB0-5035E2E53973}" type="datetimeFigureOut">
              <a:rPr lang="pt-PT" smtClean="0"/>
              <a:t>28/09/2018</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9138AF64-FC2F-403C-BAC2-93E367F2EA9C}" type="slidenum">
              <a:rPr lang="pt-PT" smtClean="0"/>
              <a:t>‹#›</a:t>
            </a:fld>
            <a:endParaRPr lang="pt-PT"/>
          </a:p>
        </p:txBody>
      </p:sp>
    </p:spTree>
    <p:extLst>
      <p:ext uri="{BB962C8B-B14F-4D97-AF65-F5344CB8AC3E}">
        <p14:creationId xmlns:p14="http://schemas.microsoft.com/office/powerpoint/2010/main" val="601289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 de título do Modelo Global</a:t>
            </a:r>
          </a:p>
        </p:txBody>
      </p:sp>
      <p:sp>
        <p:nvSpPr>
          <p:cNvPr id="3" name="Marcador de Posição de Texto Vertical 2"/>
          <p:cNvSpPr>
            <a:spLocks noGrp="1"/>
          </p:cNvSpPr>
          <p:nvPr>
            <p:ph type="body" orient="vert" idx="1"/>
          </p:nvPr>
        </p:nvSpPr>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BABE31FD-99F5-450D-BEB0-5035E2E53973}" type="datetimeFigureOut">
              <a:rPr lang="pt-PT" smtClean="0"/>
              <a:t>28/09/2018</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9138AF64-FC2F-403C-BAC2-93E367F2EA9C}" type="slidenum">
              <a:rPr lang="pt-PT" smtClean="0"/>
              <a:t>‹#›</a:t>
            </a:fld>
            <a:endParaRPr lang="pt-PT"/>
          </a:p>
        </p:txBody>
      </p:sp>
    </p:spTree>
    <p:extLst>
      <p:ext uri="{BB962C8B-B14F-4D97-AF65-F5344CB8AC3E}">
        <p14:creationId xmlns:p14="http://schemas.microsoft.com/office/powerpoint/2010/main" val="3299470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PT"/>
              <a:t>Clique para editar o estilo de título do Modelo Global</a:t>
            </a:r>
          </a:p>
        </p:txBody>
      </p:sp>
      <p:sp>
        <p:nvSpPr>
          <p:cNvPr id="3" name="Marcador de Posição de Texto Vertical 2"/>
          <p:cNvSpPr>
            <a:spLocks noGrp="1"/>
          </p:cNvSpPr>
          <p:nvPr>
            <p:ph type="body" orient="vert" idx="1"/>
          </p:nvPr>
        </p:nvSpPr>
        <p:spPr>
          <a:xfrm>
            <a:off x="838200" y="365125"/>
            <a:ext cx="7734300" cy="5811838"/>
          </a:xfrm>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BABE31FD-99F5-450D-BEB0-5035E2E53973}" type="datetimeFigureOut">
              <a:rPr lang="pt-PT" smtClean="0"/>
              <a:t>28/09/2018</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9138AF64-FC2F-403C-BAC2-93E367F2EA9C}" type="slidenum">
              <a:rPr lang="pt-PT" smtClean="0"/>
              <a:t>‹#›</a:t>
            </a:fld>
            <a:endParaRPr lang="pt-PT"/>
          </a:p>
        </p:txBody>
      </p:sp>
    </p:spTree>
    <p:extLst>
      <p:ext uri="{BB962C8B-B14F-4D97-AF65-F5344CB8AC3E}">
        <p14:creationId xmlns:p14="http://schemas.microsoft.com/office/powerpoint/2010/main" val="1957357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l-G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9D29B38F-4CF0-42DC-BAF6-C23EA4FAAA2C}" type="datetimeFigureOut">
              <a:rPr lang="el-GR" smtClean="0">
                <a:solidFill>
                  <a:prstClr val="black">
                    <a:tint val="75000"/>
                  </a:prstClr>
                </a:solidFill>
              </a:rPr>
              <a:pPr/>
              <a:t>28/9/2018</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AAD733F4-6083-4167-852A-53D962E2D25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791956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9D29B38F-4CF0-42DC-BAF6-C23EA4FAAA2C}" type="datetimeFigureOut">
              <a:rPr lang="el-GR" smtClean="0">
                <a:solidFill>
                  <a:prstClr val="black">
                    <a:tint val="75000"/>
                  </a:prstClr>
                </a:solidFill>
              </a:rPr>
              <a:pPr/>
              <a:t>28/9/2018</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AAD733F4-6083-4167-852A-53D962E2D25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835605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l-G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29B38F-4CF0-42DC-BAF6-C23EA4FAAA2C}" type="datetimeFigureOut">
              <a:rPr lang="el-GR" smtClean="0">
                <a:solidFill>
                  <a:prstClr val="black">
                    <a:tint val="75000"/>
                  </a:prstClr>
                </a:solidFill>
              </a:rPr>
              <a:pPr/>
              <a:t>28/9/2018</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AAD733F4-6083-4167-852A-53D962E2D25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294442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9D29B38F-4CF0-42DC-BAF6-C23EA4FAAA2C}" type="datetimeFigureOut">
              <a:rPr lang="el-GR" smtClean="0">
                <a:solidFill>
                  <a:prstClr val="black">
                    <a:tint val="75000"/>
                  </a:prstClr>
                </a:solidFill>
              </a:rPr>
              <a:pPr/>
              <a:t>28/9/2018</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AAD733F4-6083-4167-852A-53D962E2D25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941257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l-G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9D29B38F-4CF0-42DC-BAF6-C23EA4FAAA2C}" type="datetimeFigureOut">
              <a:rPr lang="el-GR" smtClean="0">
                <a:solidFill>
                  <a:prstClr val="black">
                    <a:tint val="75000"/>
                  </a:prstClr>
                </a:solidFill>
              </a:rPr>
              <a:pPr/>
              <a:t>28/9/2018</a:t>
            </a:fld>
            <a:endParaRPr lang="el-GR">
              <a:solidFill>
                <a:prstClr val="black">
                  <a:tint val="75000"/>
                </a:prstClr>
              </a:solidFill>
            </a:endParaRPr>
          </a:p>
        </p:txBody>
      </p:sp>
      <p:sp>
        <p:nvSpPr>
          <p:cNvPr id="8" name="Footer Placeholder 7"/>
          <p:cNvSpPr>
            <a:spLocks noGrp="1"/>
          </p:cNvSpPr>
          <p:nvPr>
            <p:ph type="ftr" sz="quarter" idx="11"/>
          </p:nvPr>
        </p:nvSpPr>
        <p:spPr/>
        <p:txBody>
          <a:bodyPr/>
          <a:lstStyle/>
          <a:p>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fld id="{AAD733F4-6083-4167-852A-53D962E2D25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574599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9D29B38F-4CF0-42DC-BAF6-C23EA4FAAA2C}" type="datetimeFigureOut">
              <a:rPr lang="el-GR" smtClean="0">
                <a:solidFill>
                  <a:prstClr val="black">
                    <a:tint val="75000"/>
                  </a:prstClr>
                </a:solidFill>
              </a:rPr>
              <a:pPr/>
              <a:t>28/9/2018</a:t>
            </a:fld>
            <a:endParaRPr lang="el-GR">
              <a:solidFill>
                <a:prstClr val="black">
                  <a:tint val="75000"/>
                </a:prstClr>
              </a:solidFill>
            </a:endParaRPr>
          </a:p>
        </p:txBody>
      </p:sp>
      <p:sp>
        <p:nvSpPr>
          <p:cNvPr id="4" name="Footer Placeholder 3"/>
          <p:cNvSpPr>
            <a:spLocks noGrp="1"/>
          </p:cNvSpPr>
          <p:nvPr>
            <p:ph type="ftr" sz="quarter" idx="11"/>
          </p:nvPr>
        </p:nvSpPr>
        <p:spPr/>
        <p:txBody>
          <a:bodyPr/>
          <a:lstStyle/>
          <a:p>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fld id="{AAD733F4-6083-4167-852A-53D962E2D25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752599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29B38F-4CF0-42DC-BAF6-C23EA4FAAA2C}" type="datetimeFigureOut">
              <a:rPr lang="el-GR" smtClean="0">
                <a:solidFill>
                  <a:prstClr val="black">
                    <a:tint val="75000"/>
                  </a:prstClr>
                </a:solidFill>
              </a:rPr>
              <a:pPr/>
              <a:t>28/9/2018</a:t>
            </a:fld>
            <a:endParaRPr lang="el-GR">
              <a:solidFill>
                <a:prstClr val="black">
                  <a:tint val="75000"/>
                </a:prstClr>
              </a:solidFill>
            </a:endParaRPr>
          </a:p>
        </p:txBody>
      </p:sp>
      <p:sp>
        <p:nvSpPr>
          <p:cNvPr id="3" name="Footer Placeholder 2"/>
          <p:cNvSpPr>
            <a:spLocks noGrp="1"/>
          </p:cNvSpPr>
          <p:nvPr>
            <p:ph type="ftr" sz="quarter" idx="11"/>
          </p:nvPr>
        </p:nvSpPr>
        <p:spPr/>
        <p:txBody>
          <a:bodyPr/>
          <a:lstStyle/>
          <a:p>
            <a:endParaRPr lang="el-GR">
              <a:solidFill>
                <a:prstClr val="black">
                  <a:tint val="75000"/>
                </a:prstClr>
              </a:solidFill>
            </a:endParaRPr>
          </a:p>
        </p:txBody>
      </p:sp>
      <p:sp>
        <p:nvSpPr>
          <p:cNvPr id="4" name="Slide Number Placeholder 3"/>
          <p:cNvSpPr>
            <a:spLocks noGrp="1"/>
          </p:cNvSpPr>
          <p:nvPr>
            <p:ph type="sldNum" sz="quarter" idx="12"/>
          </p:nvPr>
        </p:nvSpPr>
        <p:spPr/>
        <p:txBody>
          <a:bodyPr/>
          <a:lstStyle/>
          <a:p>
            <a:fld id="{AAD733F4-6083-4167-852A-53D962E2D25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1180341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l-G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29B38F-4CF0-42DC-BAF6-C23EA4FAAA2C}" type="datetimeFigureOut">
              <a:rPr lang="el-GR" smtClean="0">
                <a:solidFill>
                  <a:prstClr val="black">
                    <a:tint val="75000"/>
                  </a:prstClr>
                </a:solidFill>
              </a:rPr>
              <a:pPr/>
              <a:t>28/9/2018</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AAD733F4-6083-4167-852A-53D962E2D25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559591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 de título do Modelo Global</a:t>
            </a:r>
          </a:p>
        </p:txBody>
      </p:sp>
      <p:sp>
        <p:nvSpPr>
          <p:cNvPr id="3" name="Marcador de Posição de Conteúdo 2"/>
          <p:cNvSpPr>
            <a:spLocks noGrp="1"/>
          </p:cNvSpPr>
          <p:nvPr>
            <p:ph idx="1"/>
          </p:nvPr>
        </p:nvSpPr>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BABE31FD-99F5-450D-BEB0-5035E2E53973}" type="datetimeFigureOut">
              <a:rPr lang="pt-PT" smtClean="0"/>
              <a:t>28/09/2018</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9138AF64-FC2F-403C-BAC2-93E367F2EA9C}" type="slidenum">
              <a:rPr lang="pt-PT" smtClean="0"/>
              <a:t>‹#›</a:t>
            </a:fld>
            <a:endParaRPr lang="pt-PT"/>
          </a:p>
        </p:txBody>
      </p:sp>
    </p:spTree>
    <p:extLst>
      <p:ext uri="{BB962C8B-B14F-4D97-AF65-F5344CB8AC3E}">
        <p14:creationId xmlns:p14="http://schemas.microsoft.com/office/powerpoint/2010/main" val="946090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l-G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29B38F-4CF0-42DC-BAF6-C23EA4FAAA2C}" type="datetimeFigureOut">
              <a:rPr lang="el-GR" smtClean="0">
                <a:solidFill>
                  <a:prstClr val="black">
                    <a:tint val="75000"/>
                  </a:prstClr>
                </a:solidFill>
              </a:rPr>
              <a:pPr/>
              <a:t>28/9/2018</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AAD733F4-6083-4167-852A-53D962E2D25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615298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9D29B38F-4CF0-42DC-BAF6-C23EA4FAAA2C}" type="datetimeFigureOut">
              <a:rPr lang="el-GR" smtClean="0">
                <a:solidFill>
                  <a:prstClr val="black">
                    <a:tint val="75000"/>
                  </a:prstClr>
                </a:solidFill>
              </a:rPr>
              <a:pPr/>
              <a:t>28/9/2018</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AAD733F4-6083-4167-852A-53D962E2D25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700946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9D29B38F-4CF0-42DC-BAF6-C23EA4FAAA2C}" type="datetimeFigureOut">
              <a:rPr lang="el-GR" smtClean="0">
                <a:solidFill>
                  <a:prstClr val="black">
                    <a:tint val="75000"/>
                  </a:prstClr>
                </a:solidFill>
              </a:rPr>
              <a:pPr/>
              <a:t>28/9/2018</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AAD733F4-6083-4167-852A-53D962E2D25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875581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p>
        </p:txBody>
      </p:sp>
      <p:sp>
        <p:nvSpPr>
          <p:cNvPr id="3" name="Marcador de Posição do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Editar os estilos de texto do Modelo Global</a:t>
            </a:r>
          </a:p>
        </p:txBody>
      </p:sp>
      <p:sp>
        <p:nvSpPr>
          <p:cNvPr id="4" name="Marcador de Posição da Data 3"/>
          <p:cNvSpPr>
            <a:spLocks noGrp="1"/>
          </p:cNvSpPr>
          <p:nvPr>
            <p:ph type="dt" sz="half" idx="10"/>
          </p:nvPr>
        </p:nvSpPr>
        <p:spPr/>
        <p:txBody>
          <a:bodyPr/>
          <a:lstStyle/>
          <a:p>
            <a:fld id="{BABE31FD-99F5-450D-BEB0-5035E2E53973}" type="datetimeFigureOut">
              <a:rPr lang="pt-PT" smtClean="0"/>
              <a:t>28/09/2018</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9138AF64-FC2F-403C-BAC2-93E367F2EA9C}" type="slidenum">
              <a:rPr lang="pt-PT" smtClean="0"/>
              <a:t>‹#›</a:t>
            </a:fld>
            <a:endParaRPr lang="pt-PT"/>
          </a:p>
        </p:txBody>
      </p:sp>
    </p:spTree>
    <p:extLst>
      <p:ext uri="{BB962C8B-B14F-4D97-AF65-F5344CB8AC3E}">
        <p14:creationId xmlns:p14="http://schemas.microsoft.com/office/powerpoint/2010/main" val="3992186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 de título do Modelo Global</a:t>
            </a:r>
          </a:p>
        </p:txBody>
      </p:sp>
      <p:sp>
        <p:nvSpPr>
          <p:cNvPr id="3" name="Marcador de Posição de Conteúdo 2"/>
          <p:cNvSpPr>
            <a:spLocks noGrp="1"/>
          </p:cNvSpPr>
          <p:nvPr>
            <p:ph sz="half" idx="1"/>
          </p:nvPr>
        </p:nvSpPr>
        <p:spPr>
          <a:xfrm>
            <a:off x="838200" y="1825625"/>
            <a:ext cx="5181600" cy="435133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6172200" y="1825625"/>
            <a:ext cx="5181600" cy="435133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p:cNvSpPr>
            <a:spLocks noGrp="1"/>
          </p:cNvSpPr>
          <p:nvPr>
            <p:ph type="dt" sz="half" idx="10"/>
          </p:nvPr>
        </p:nvSpPr>
        <p:spPr/>
        <p:txBody>
          <a:bodyPr/>
          <a:lstStyle/>
          <a:p>
            <a:fld id="{BABE31FD-99F5-450D-BEB0-5035E2E53973}" type="datetimeFigureOut">
              <a:rPr lang="pt-PT" smtClean="0"/>
              <a:t>28/09/2018</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9138AF64-FC2F-403C-BAC2-93E367F2EA9C}" type="slidenum">
              <a:rPr lang="pt-PT" smtClean="0"/>
              <a:t>‹#›</a:t>
            </a:fld>
            <a:endParaRPr lang="pt-PT"/>
          </a:p>
        </p:txBody>
      </p:sp>
    </p:spTree>
    <p:extLst>
      <p:ext uri="{BB962C8B-B14F-4D97-AF65-F5344CB8AC3E}">
        <p14:creationId xmlns:p14="http://schemas.microsoft.com/office/powerpoint/2010/main" val="2524143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PT"/>
              <a:t>Clique para editar o estilo de título do Modelo Global</a:t>
            </a:r>
          </a:p>
        </p:txBody>
      </p:sp>
      <p:sp>
        <p:nvSpPr>
          <p:cNvPr id="3" name="Marcador de Posição do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4" name="Marcador de Posição de Conteúdo 3"/>
          <p:cNvSpPr>
            <a:spLocks noGrp="1"/>
          </p:cNvSpPr>
          <p:nvPr>
            <p:ph sz="half" idx="2"/>
          </p:nvPr>
        </p:nvSpPr>
        <p:spPr>
          <a:xfrm>
            <a:off x="839788" y="2505075"/>
            <a:ext cx="5157787"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6" name="Marcador de Posição de Conteúdo 5"/>
          <p:cNvSpPr>
            <a:spLocks noGrp="1"/>
          </p:cNvSpPr>
          <p:nvPr>
            <p:ph sz="quarter" idx="4"/>
          </p:nvPr>
        </p:nvSpPr>
        <p:spPr>
          <a:xfrm>
            <a:off x="6172200" y="2505075"/>
            <a:ext cx="5183188"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p:cNvSpPr>
            <a:spLocks noGrp="1"/>
          </p:cNvSpPr>
          <p:nvPr>
            <p:ph type="dt" sz="half" idx="10"/>
          </p:nvPr>
        </p:nvSpPr>
        <p:spPr/>
        <p:txBody>
          <a:bodyPr/>
          <a:lstStyle/>
          <a:p>
            <a:fld id="{BABE31FD-99F5-450D-BEB0-5035E2E53973}" type="datetimeFigureOut">
              <a:rPr lang="pt-PT" smtClean="0"/>
              <a:t>28/09/2018</a:t>
            </a:fld>
            <a:endParaRPr lang="pt-PT"/>
          </a:p>
        </p:txBody>
      </p:sp>
      <p:sp>
        <p:nvSpPr>
          <p:cNvPr id="8" name="Marcador de Posição do Rodapé 7"/>
          <p:cNvSpPr>
            <a:spLocks noGrp="1"/>
          </p:cNvSpPr>
          <p:nvPr>
            <p:ph type="ftr" sz="quarter" idx="11"/>
          </p:nvPr>
        </p:nvSpPr>
        <p:spPr/>
        <p:txBody>
          <a:bodyPr/>
          <a:lstStyle/>
          <a:p>
            <a:endParaRPr lang="pt-PT"/>
          </a:p>
        </p:txBody>
      </p:sp>
      <p:sp>
        <p:nvSpPr>
          <p:cNvPr id="9" name="Marcador de Posição do Número do Diapositivo 8"/>
          <p:cNvSpPr>
            <a:spLocks noGrp="1"/>
          </p:cNvSpPr>
          <p:nvPr>
            <p:ph type="sldNum" sz="quarter" idx="12"/>
          </p:nvPr>
        </p:nvSpPr>
        <p:spPr/>
        <p:txBody>
          <a:bodyPr/>
          <a:lstStyle/>
          <a:p>
            <a:fld id="{9138AF64-FC2F-403C-BAC2-93E367F2EA9C}" type="slidenum">
              <a:rPr lang="pt-PT" smtClean="0"/>
              <a:t>‹#›</a:t>
            </a:fld>
            <a:endParaRPr lang="pt-PT"/>
          </a:p>
        </p:txBody>
      </p:sp>
    </p:spTree>
    <p:extLst>
      <p:ext uri="{BB962C8B-B14F-4D97-AF65-F5344CB8AC3E}">
        <p14:creationId xmlns:p14="http://schemas.microsoft.com/office/powerpoint/2010/main" val="3383694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 de título do Modelo Global</a:t>
            </a:r>
          </a:p>
        </p:txBody>
      </p:sp>
      <p:sp>
        <p:nvSpPr>
          <p:cNvPr id="3" name="Marcador de Posição da Data 2"/>
          <p:cNvSpPr>
            <a:spLocks noGrp="1"/>
          </p:cNvSpPr>
          <p:nvPr>
            <p:ph type="dt" sz="half" idx="10"/>
          </p:nvPr>
        </p:nvSpPr>
        <p:spPr/>
        <p:txBody>
          <a:bodyPr/>
          <a:lstStyle/>
          <a:p>
            <a:fld id="{BABE31FD-99F5-450D-BEB0-5035E2E53973}" type="datetimeFigureOut">
              <a:rPr lang="pt-PT" smtClean="0"/>
              <a:t>28/09/2018</a:t>
            </a:fld>
            <a:endParaRPr lang="pt-PT"/>
          </a:p>
        </p:txBody>
      </p:sp>
      <p:sp>
        <p:nvSpPr>
          <p:cNvPr id="4" name="Marcador de Posição do Rodapé 3"/>
          <p:cNvSpPr>
            <a:spLocks noGrp="1"/>
          </p:cNvSpPr>
          <p:nvPr>
            <p:ph type="ftr" sz="quarter" idx="11"/>
          </p:nvPr>
        </p:nvSpPr>
        <p:spPr/>
        <p:txBody>
          <a:bodyPr/>
          <a:lstStyle/>
          <a:p>
            <a:endParaRPr lang="pt-PT"/>
          </a:p>
        </p:txBody>
      </p:sp>
      <p:sp>
        <p:nvSpPr>
          <p:cNvPr id="5" name="Marcador de Posição do Número do Diapositivo 4"/>
          <p:cNvSpPr>
            <a:spLocks noGrp="1"/>
          </p:cNvSpPr>
          <p:nvPr>
            <p:ph type="sldNum" sz="quarter" idx="12"/>
          </p:nvPr>
        </p:nvSpPr>
        <p:spPr/>
        <p:txBody>
          <a:bodyPr/>
          <a:lstStyle/>
          <a:p>
            <a:fld id="{9138AF64-FC2F-403C-BAC2-93E367F2EA9C}" type="slidenum">
              <a:rPr lang="pt-PT" smtClean="0"/>
              <a:t>‹#›</a:t>
            </a:fld>
            <a:endParaRPr lang="pt-PT"/>
          </a:p>
        </p:txBody>
      </p:sp>
    </p:spTree>
    <p:extLst>
      <p:ext uri="{BB962C8B-B14F-4D97-AF65-F5344CB8AC3E}">
        <p14:creationId xmlns:p14="http://schemas.microsoft.com/office/powerpoint/2010/main" val="1099052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BABE31FD-99F5-450D-BEB0-5035E2E53973}" type="datetimeFigureOut">
              <a:rPr lang="pt-PT" smtClean="0"/>
              <a:t>28/09/2018</a:t>
            </a:fld>
            <a:endParaRPr lang="pt-PT"/>
          </a:p>
        </p:txBody>
      </p:sp>
      <p:sp>
        <p:nvSpPr>
          <p:cNvPr id="3" name="Marcador de Posição do Rodapé 2"/>
          <p:cNvSpPr>
            <a:spLocks noGrp="1"/>
          </p:cNvSpPr>
          <p:nvPr>
            <p:ph type="ftr" sz="quarter" idx="11"/>
          </p:nvPr>
        </p:nvSpPr>
        <p:spPr/>
        <p:txBody>
          <a:bodyPr/>
          <a:lstStyle/>
          <a:p>
            <a:endParaRPr lang="pt-PT"/>
          </a:p>
        </p:txBody>
      </p:sp>
      <p:sp>
        <p:nvSpPr>
          <p:cNvPr id="4" name="Marcador de Posição do Número do Diapositivo 3"/>
          <p:cNvSpPr>
            <a:spLocks noGrp="1"/>
          </p:cNvSpPr>
          <p:nvPr>
            <p:ph type="sldNum" sz="quarter" idx="12"/>
          </p:nvPr>
        </p:nvSpPr>
        <p:spPr/>
        <p:txBody>
          <a:bodyPr/>
          <a:lstStyle/>
          <a:p>
            <a:fld id="{9138AF64-FC2F-403C-BAC2-93E367F2EA9C}" type="slidenum">
              <a:rPr lang="pt-PT" smtClean="0"/>
              <a:t>‹#›</a:t>
            </a:fld>
            <a:endParaRPr lang="pt-PT"/>
          </a:p>
        </p:txBody>
      </p:sp>
    </p:spTree>
    <p:extLst>
      <p:ext uri="{BB962C8B-B14F-4D97-AF65-F5344CB8AC3E}">
        <p14:creationId xmlns:p14="http://schemas.microsoft.com/office/powerpoint/2010/main" val="3860928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e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Marcador de Posição da Data 4"/>
          <p:cNvSpPr>
            <a:spLocks noGrp="1"/>
          </p:cNvSpPr>
          <p:nvPr>
            <p:ph type="dt" sz="half" idx="10"/>
          </p:nvPr>
        </p:nvSpPr>
        <p:spPr/>
        <p:txBody>
          <a:bodyPr/>
          <a:lstStyle/>
          <a:p>
            <a:fld id="{BABE31FD-99F5-450D-BEB0-5035E2E53973}" type="datetimeFigureOut">
              <a:rPr lang="pt-PT" smtClean="0"/>
              <a:t>28/09/2018</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9138AF64-FC2F-403C-BAC2-93E367F2EA9C}" type="slidenum">
              <a:rPr lang="pt-PT" smtClean="0"/>
              <a:t>‹#›</a:t>
            </a:fld>
            <a:endParaRPr lang="pt-PT"/>
          </a:p>
        </p:txBody>
      </p:sp>
    </p:spTree>
    <p:extLst>
      <p:ext uri="{BB962C8B-B14F-4D97-AF65-F5344CB8AC3E}">
        <p14:creationId xmlns:p14="http://schemas.microsoft.com/office/powerpoint/2010/main" val="1633725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Marcador de Posição da Data 4"/>
          <p:cNvSpPr>
            <a:spLocks noGrp="1"/>
          </p:cNvSpPr>
          <p:nvPr>
            <p:ph type="dt" sz="half" idx="10"/>
          </p:nvPr>
        </p:nvSpPr>
        <p:spPr/>
        <p:txBody>
          <a:bodyPr/>
          <a:lstStyle/>
          <a:p>
            <a:fld id="{BABE31FD-99F5-450D-BEB0-5035E2E53973}" type="datetimeFigureOut">
              <a:rPr lang="pt-PT" smtClean="0"/>
              <a:t>28/09/2018</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9138AF64-FC2F-403C-BAC2-93E367F2EA9C}" type="slidenum">
              <a:rPr lang="pt-PT" smtClean="0"/>
              <a:t>‹#›</a:t>
            </a:fld>
            <a:endParaRPr lang="pt-PT"/>
          </a:p>
        </p:txBody>
      </p:sp>
    </p:spTree>
    <p:extLst>
      <p:ext uri="{BB962C8B-B14F-4D97-AF65-F5344CB8AC3E}">
        <p14:creationId xmlns:p14="http://schemas.microsoft.com/office/powerpoint/2010/main" val="2841275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p>
        </p:txBody>
      </p:sp>
      <p:sp>
        <p:nvSpPr>
          <p:cNvPr id="3" name="Marcador de Posição do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BE31FD-99F5-450D-BEB0-5035E2E53973}" type="datetimeFigureOut">
              <a:rPr lang="pt-PT" smtClean="0"/>
              <a:t>28/09/2018</a:t>
            </a:fld>
            <a:endParaRPr lang="pt-PT"/>
          </a:p>
        </p:txBody>
      </p:sp>
      <p:sp>
        <p:nvSpPr>
          <p:cNvPr id="5" name="Marcador de Posição do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38AF64-FC2F-403C-BAC2-93E367F2EA9C}" type="slidenum">
              <a:rPr lang="pt-PT" smtClean="0"/>
              <a:t>‹#›</a:t>
            </a:fld>
            <a:endParaRPr lang="pt-PT"/>
          </a:p>
        </p:txBody>
      </p:sp>
    </p:spTree>
    <p:extLst>
      <p:ext uri="{BB962C8B-B14F-4D97-AF65-F5344CB8AC3E}">
        <p14:creationId xmlns:p14="http://schemas.microsoft.com/office/powerpoint/2010/main" val="997105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29B38F-4CF0-42DC-BAF6-C23EA4FAAA2C}" type="datetimeFigureOut">
              <a:rPr lang="el-GR" smtClean="0">
                <a:solidFill>
                  <a:prstClr val="black">
                    <a:tint val="75000"/>
                  </a:prstClr>
                </a:solidFill>
              </a:rPr>
              <a:pPr/>
              <a:t>28/9/2018</a:t>
            </a:fld>
            <a:endParaRPr lang="el-GR">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D733F4-6083-4167-852A-53D962E2D25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057009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2.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49.png"/><Relationship Id="rId3" Type="http://schemas.openxmlformats.org/officeDocument/2006/relationships/image" Target="../media/image4.emf"/><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notesSlide" Target="../notesSlides/notesSlide14.xml"/><Relationship Id="rId16"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6.svg"/><Relationship Id="rId11" Type="http://schemas.openxmlformats.org/officeDocument/2006/relationships/image" Target="../media/image47.png"/><Relationship Id="rId5" Type="http://schemas.openxmlformats.org/officeDocument/2006/relationships/image" Target="../media/image44.png"/><Relationship Id="rId15" Type="http://schemas.openxmlformats.org/officeDocument/2006/relationships/image" Target="../media/image51.png"/><Relationship Id="rId10" Type="http://schemas.openxmlformats.org/officeDocument/2006/relationships/image" Target="../media/image10.svg"/><Relationship Id="rId4" Type="http://schemas.openxmlformats.org/officeDocument/2006/relationships/image" Target="../media/image39.png"/><Relationship Id="rId9" Type="http://schemas.openxmlformats.org/officeDocument/2006/relationships/image" Target="../media/image46.png"/><Relationship Id="rId1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55.emf"/></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emf"/><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jpeg"/><Relationship Id="rId10" Type="http://schemas.openxmlformats.org/officeDocument/2006/relationships/image" Target="../media/image15.emf"/><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emf"/><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rotWithShape="1">
          <a:blip r:embed="rId3"/>
          <a:srcRect r="34211"/>
          <a:stretch/>
        </p:blipFill>
        <p:spPr>
          <a:xfrm>
            <a:off x="0" y="-914"/>
            <a:ext cx="12192000" cy="5791200"/>
          </a:xfrm>
          <a:prstGeom prst="rect">
            <a:avLst/>
          </a:prstGeom>
        </p:spPr>
      </p:pic>
      <p:sp>
        <p:nvSpPr>
          <p:cNvPr id="36" name="Retângulo 44"/>
          <p:cNvSpPr/>
          <p:nvPr/>
        </p:nvSpPr>
        <p:spPr>
          <a:xfrm>
            <a:off x="3920020" y="2611068"/>
            <a:ext cx="1594800" cy="1789895"/>
          </a:xfrm>
          <a:prstGeom prst="rect">
            <a:avLst/>
          </a:prstGeom>
          <a:solidFill>
            <a:schemeClr val="accent6">
              <a:lumMod val="40000"/>
              <a:lumOff val="6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1800" b="0" i="0" u="none" strike="noStrike" kern="0" cap="none" spc="0" normalizeH="0" baseline="0" noProof="0" smtClean="0">
              <a:ln>
                <a:noFill/>
              </a:ln>
              <a:solidFill>
                <a:srgbClr val="F2F2F2"/>
              </a:solidFill>
              <a:effectLst/>
              <a:uLnTx/>
              <a:uFillTx/>
              <a:latin typeface="Regular Regular"/>
              <a:ea typeface="+mn-ea"/>
              <a:cs typeface="+mn-cs"/>
            </a:endParaRPr>
          </a:p>
        </p:txBody>
      </p:sp>
      <p:sp>
        <p:nvSpPr>
          <p:cNvPr id="37" name="Retângulo 37"/>
          <p:cNvSpPr/>
          <p:nvPr/>
        </p:nvSpPr>
        <p:spPr>
          <a:xfrm>
            <a:off x="5613318" y="2611068"/>
            <a:ext cx="6537826" cy="1801693"/>
          </a:xfrm>
          <a:prstGeom prst="rect">
            <a:avLst/>
          </a:prstGeom>
          <a:solidFill>
            <a:schemeClr val="accent6">
              <a:lumMod val="40000"/>
              <a:lumOff val="6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1800" b="0" i="0" u="none" strike="noStrike" kern="0" cap="none" spc="0" normalizeH="0" baseline="0" noProof="0" smtClean="0">
              <a:ln>
                <a:noFill/>
              </a:ln>
              <a:solidFill>
                <a:srgbClr val="F2F2F2"/>
              </a:solidFill>
              <a:effectLst/>
              <a:uLnTx/>
              <a:uFillTx/>
              <a:latin typeface="Regular Regular"/>
              <a:ea typeface="+mn-ea"/>
              <a:cs typeface="+mn-cs"/>
            </a:endParaRPr>
          </a:p>
        </p:txBody>
      </p:sp>
      <p:sp>
        <p:nvSpPr>
          <p:cNvPr id="24" name="Rectangle 23"/>
          <p:cNvSpPr/>
          <p:nvPr/>
        </p:nvSpPr>
        <p:spPr>
          <a:xfrm>
            <a:off x="6172871" y="6295103"/>
            <a:ext cx="4998444" cy="415498"/>
          </a:xfrm>
          <a:prstGeom prst="rect">
            <a:avLst/>
          </a:prstGeom>
        </p:spPr>
        <p:txBody>
          <a:bodyPr wrap="square">
            <a:spAutoFit/>
          </a:bodyPr>
          <a:lstStyle/>
          <a:p>
            <a:pPr algn="r"/>
            <a:r>
              <a:rPr lang="en-US" sz="1050" dirty="0">
                <a:latin typeface="Segoe UI Light" panose="020B0502040204020203" pitchFamily="34" charset="0"/>
                <a:ea typeface="Calibri" panose="020F0502020204030204" pitchFamily="34" charset="0"/>
                <a:cs typeface="Segoe UI Light" panose="020B0502040204020203" pitchFamily="34" charset="0"/>
              </a:rPr>
              <a:t>The project has received funding from the European Union’s Horizon 2020 Research and Innovation Programme under Grant Agreement No 730005.</a:t>
            </a:r>
            <a:endParaRPr lang="el-GR" sz="1050" dirty="0">
              <a:latin typeface="Segoe UI Light" panose="020B0502040204020203" pitchFamily="34" charset="0"/>
              <a:cs typeface="Segoe UI Light" panose="020B0502040204020203" pitchFamily="34" charset="0"/>
            </a:endParaRPr>
          </a:p>
        </p:txBody>
      </p:sp>
      <p:pic>
        <p:nvPicPr>
          <p:cNvPr id="27" name="Εικόνα 2" descr="C:\Documents and Settings\Areti\My Documents\Dropbox\Concordework\WP1\T1.2 SoA\EC OFFICIAL LOG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32386" y="6168078"/>
            <a:ext cx="882650" cy="616585"/>
          </a:xfrm>
          <a:prstGeom prst="rect">
            <a:avLst/>
          </a:prstGeom>
          <a:noFill/>
          <a:ln>
            <a:noFill/>
          </a:ln>
        </p:spPr>
      </p:pic>
      <p:sp>
        <p:nvSpPr>
          <p:cNvPr id="30" name="CaixaDeTexto 4"/>
          <p:cNvSpPr txBox="1"/>
          <p:nvPr/>
        </p:nvSpPr>
        <p:spPr>
          <a:xfrm>
            <a:off x="5613318" y="2713065"/>
            <a:ext cx="6537826" cy="646331"/>
          </a:xfrm>
          <a:prstGeom prst="rect">
            <a:avLst/>
          </a:prstGeom>
          <a:noFill/>
        </p:spPr>
        <p:txBody>
          <a:bodyPr wrap="square" rtlCol="0">
            <a:spAutoFit/>
          </a:bodyPr>
          <a:lstStyle/>
          <a:p>
            <a:pPr algn="ctr"/>
            <a:r>
              <a:rPr lang="en-US" b="1" cap="small" dirty="0">
                <a:solidFill>
                  <a:srgbClr val="FFFFFF"/>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Applying satellite technology to water treatment plant (WTP) operations: optimization at catchment level</a:t>
            </a:r>
            <a:endParaRPr lang="pt-PT" b="1" cap="small" dirty="0">
              <a:solidFill>
                <a:srgbClr val="FFFFFF"/>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endParaRPr>
          </a:p>
        </p:txBody>
      </p:sp>
      <p:sp>
        <p:nvSpPr>
          <p:cNvPr id="31" name="CaixaDeTexto 4"/>
          <p:cNvSpPr txBox="1"/>
          <p:nvPr/>
        </p:nvSpPr>
        <p:spPr>
          <a:xfrm>
            <a:off x="6919546" y="3409461"/>
            <a:ext cx="4695092" cy="800219"/>
          </a:xfrm>
          <a:prstGeom prst="rect">
            <a:avLst/>
          </a:prstGeom>
          <a:noFill/>
        </p:spPr>
        <p:txBody>
          <a:bodyPr wrap="square" rtlCol="0">
            <a:spAutoFit/>
          </a:bodyPr>
          <a:lstStyle/>
          <a:p>
            <a:pPr algn="ctr"/>
            <a:endParaRPr lang="pt-PT" sz="1600" b="1" cap="small" dirty="0" smtClean="0">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endParaRPr>
          </a:p>
          <a:p>
            <a:pPr algn="ctr"/>
            <a:r>
              <a:rPr lang="pt-PT" sz="1600" b="1" cap="small" dirty="0" smtClean="0">
                <a:solidFill>
                  <a:srgbClr val="FFFFFF"/>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Katharine Cross</a:t>
            </a:r>
          </a:p>
          <a:p>
            <a:pPr algn="ctr"/>
            <a:r>
              <a:rPr lang="pt-PT" sz="1400" b="1" cap="small" dirty="0" smtClean="0">
                <a:solidFill>
                  <a:srgbClr val="FFFFFF"/>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IWA</a:t>
            </a:r>
            <a:endParaRPr lang="pt-PT" sz="1400" b="1" dirty="0">
              <a:solidFill>
                <a:srgbClr val="FFFFFF"/>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endParaRPr>
          </a:p>
        </p:txBody>
      </p:sp>
      <p:pic>
        <p:nvPicPr>
          <p:cNvPr id="32" name="Picture 31"/>
          <p:cNvPicPr>
            <a:picLocks noChangeAspect="1"/>
          </p:cNvPicPr>
          <p:nvPr/>
        </p:nvPicPr>
        <p:blipFill>
          <a:blip r:embed="rId5"/>
          <a:stretch>
            <a:fillRect/>
          </a:stretch>
        </p:blipFill>
        <p:spPr>
          <a:xfrm>
            <a:off x="4018518" y="3161860"/>
            <a:ext cx="1414395" cy="786452"/>
          </a:xfrm>
          <a:prstGeom prst="rect">
            <a:avLst/>
          </a:prstGeom>
        </p:spPr>
      </p:pic>
      <p:sp>
        <p:nvSpPr>
          <p:cNvPr id="13" name="CaixaDeTexto 4"/>
          <p:cNvSpPr txBox="1"/>
          <p:nvPr/>
        </p:nvSpPr>
        <p:spPr>
          <a:xfrm>
            <a:off x="4263965" y="1430265"/>
            <a:ext cx="4469424" cy="800219"/>
          </a:xfrm>
          <a:prstGeom prst="rect">
            <a:avLst/>
          </a:prstGeom>
          <a:noFill/>
        </p:spPr>
        <p:txBody>
          <a:bodyPr wrap="square" rtlCol="0">
            <a:spAutoFit/>
          </a:bodyPr>
          <a:lstStyle/>
          <a:p>
            <a:pPr algn="r"/>
            <a:r>
              <a:rPr lang="en-US" sz="1600" b="1" cap="small"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IWA </a:t>
            </a:r>
            <a:r>
              <a:rPr lang="en-US" sz="1600" b="1" cap="small"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World Water Congress &amp; </a:t>
            </a:r>
            <a:r>
              <a:rPr lang="en-US" sz="1600" b="1" cap="small"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Exhibition 2018</a:t>
            </a:r>
          </a:p>
          <a:p>
            <a:pPr algn="r"/>
            <a:r>
              <a:rPr lang="en-US" sz="1500" b="1" cap="small"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TS - Asset Management using ICT Strategies &amp; Informing Public </a:t>
            </a:r>
            <a:r>
              <a:rPr lang="en-US" sz="1500" b="1" cap="small"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Policy</a:t>
            </a:r>
            <a:endParaRPr lang="en-US" sz="1500" b="1" cap="small"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4" name="CaixaDeTexto 4"/>
          <p:cNvSpPr txBox="1"/>
          <p:nvPr/>
        </p:nvSpPr>
        <p:spPr>
          <a:xfrm>
            <a:off x="8733389" y="1455868"/>
            <a:ext cx="2620411" cy="738664"/>
          </a:xfrm>
          <a:prstGeom prst="rect">
            <a:avLst/>
          </a:prstGeom>
          <a:noFill/>
        </p:spPr>
        <p:txBody>
          <a:bodyPr wrap="square" rtlCol="0">
            <a:spAutoFit/>
          </a:bodyPr>
          <a:lstStyle/>
          <a:p>
            <a:r>
              <a:rPr lang="en-GB" sz="1400" cap="small" dirty="0" smtClean="0">
                <a:solidFill>
                  <a:schemeClr val="bg1"/>
                </a:solidFill>
                <a:latin typeface="Calibri" panose="020F0502020204030204" pitchFamily="34" charset="0"/>
                <a:ea typeface="Verdana" panose="020B0604030504040204" pitchFamily="34" charset="0"/>
                <a:cs typeface="Calibri" panose="020F0502020204030204" pitchFamily="34" charset="0"/>
              </a:rPr>
              <a:t>19th September 2018</a:t>
            </a:r>
          </a:p>
          <a:p>
            <a:r>
              <a:rPr lang="en-US" sz="1400" cap="small" dirty="0" smtClean="0">
                <a:solidFill>
                  <a:schemeClr val="bg1"/>
                </a:solidFill>
                <a:latin typeface="Calibri" panose="020F0502020204030204" pitchFamily="34" charset="0"/>
                <a:ea typeface="Verdana" panose="020B0604030504040204" pitchFamily="34" charset="0"/>
                <a:cs typeface="Calibri" panose="020F0502020204030204" pitchFamily="34" charset="0"/>
              </a:rPr>
              <a:t>Tokyo, Japan</a:t>
            </a:r>
          </a:p>
          <a:p>
            <a:r>
              <a:rPr lang="en-US" sz="1400" cap="small" dirty="0" smtClean="0">
                <a:solidFill>
                  <a:schemeClr val="bg1"/>
                </a:solidFill>
                <a:latin typeface="Calibri" panose="020F0502020204030204" pitchFamily="34" charset="0"/>
                <a:ea typeface="Verdana" panose="020B0604030504040204" pitchFamily="34" charset="0"/>
                <a:cs typeface="Calibri" panose="020F0502020204030204" pitchFamily="34" charset="0"/>
              </a:rPr>
              <a:t>14</a:t>
            </a:r>
            <a:r>
              <a:rPr lang="it-IT" sz="1400" cap="small" dirty="0" smtClean="0">
                <a:solidFill>
                  <a:schemeClr val="bg1"/>
                </a:solidFill>
                <a:latin typeface="Calibri" panose="020F0502020204030204" pitchFamily="34" charset="0"/>
                <a:ea typeface="Verdana" panose="020B0604030504040204" pitchFamily="34" charset="0"/>
                <a:cs typeface="Calibri" panose="020F0502020204030204" pitchFamily="34" charset="0"/>
              </a:rPr>
              <a:t> </a:t>
            </a:r>
            <a:r>
              <a:rPr lang="it-IT" sz="1400" cap="small" dirty="0">
                <a:solidFill>
                  <a:schemeClr val="bg1"/>
                </a:solidFill>
                <a:latin typeface="Calibri" panose="020F0502020204030204" pitchFamily="34" charset="0"/>
                <a:ea typeface="Verdana" panose="020B0604030504040204" pitchFamily="34" charset="0"/>
                <a:cs typeface="Calibri" panose="020F0502020204030204" pitchFamily="34" charset="0"/>
              </a:rPr>
              <a:t>Room: </a:t>
            </a:r>
            <a:r>
              <a:rPr lang="it-IT" sz="1400" cap="small" dirty="0" smtClean="0">
                <a:solidFill>
                  <a:schemeClr val="bg1"/>
                </a:solidFill>
                <a:latin typeface="Calibri" panose="020F0502020204030204" pitchFamily="34" charset="0"/>
                <a:ea typeface="Verdana" panose="020B0604030504040204" pitchFamily="34" charset="0"/>
                <a:cs typeface="Calibri" panose="020F0502020204030204" pitchFamily="34" charset="0"/>
              </a:rPr>
              <a:t>701&amp;702  </a:t>
            </a:r>
            <a:endParaRPr lang="en-US" sz="1400" cap="small" dirty="0" smtClean="0">
              <a:solidFill>
                <a:schemeClr val="bg1"/>
              </a:solidFill>
              <a:latin typeface="Calibri" panose="020F0502020204030204" pitchFamily="34" charset="0"/>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33630646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752" y="5410912"/>
            <a:ext cx="1791746" cy="1791746"/>
          </a:xfrm>
          <a:prstGeom prst="rect">
            <a:avLst/>
          </a:prstGeom>
        </p:spPr>
      </p:pic>
      <p:sp>
        <p:nvSpPr>
          <p:cNvPr id="27" name="Retângulo 8"/>
          <p:cNvSpPr/>
          <p:nvPr/>
        </p:nvSpPr>
        <p:spPr>
          <a:xfrm>
            <a:off x="1" y="233850"/>
            <a:ext cx="9833316" cy="646331"/>
          </a:xfrm>
          <a:prstGeom prst="rect">
            <a:avLst/>
          </a:prstGeom>
        </p:spPr>
        <p:txBody>
          <a:bodyPr wrap="square">
            <a:spAutoFit/>
          </a:bodyPr>
          <a:lstStyle/>
          <a:p>
            <a:pPr algn="r"/>
            <a:r>
              <a:rPr lang="en-US" b="1" cap="small" dirty="0" smtClean="0">
                <a:latin typeface="Arial" panose="020B0604020202020204" pitchFamily="34" charset="0"/>
                <a:ea typeface="Verdana" panose="020B0604030504040204" pitchFamily="34" charset="0"/>
                <a:cs typeface="Arial" panose="020B0604020202020204" pitchFamily="34" charset="0"/>
              </a:rPr>
              <a:t>Space </a:t>
            </a:r>
            <a:r>
              <a:rPr lang="en-US" b="1" cap="small" dirty="0">
                <a:latin typeface="Arial" panose="020B0604020202020204" pitchFamily="34" charset="0"/>
                <a:ea typeface="Verdana" panose="020B0604030504040204" pitchFamily="34" charset="0"/>
                <a:cs typeface="Arial" panose="020B0604020202020204" pitchFamily="34" charset="0"/>
              </a:rPr>
              <a:t>Assisted Water Quality Forecasting Platform for Optimized Decision Making in Water Supply </a:t>
            </a:r>
            <a:r>
              <a:rPr lang="en-US" b="1" cap="small" dirty="0" smtClean="0">
                <a:latin typeface="Arial" panose="020B0604020202020204" pitchFamily="34" charset="0"/>
                <a:ea typeface="Verdana" panose="020B0604030504040204" pitchFamily="34" charset="0"/>
                <a:cs typeface="Arial" panose="020B0604020202020204" pitchFamily="34" charset="0"/>
              </a:rPr>
              <a:t>Services</a:t>
            </a:r>
            <a:endParaRPr lang="en-US" b="1" cap="small" dirty="0">
              <a:latin typeface="Arial" panose="020B0604020202020204" pitchFamily="34" charset="0"/>
              <a:ea typeface="Verdana" panose="020B0604030504040204" pitchFamily="34" charset="0"/>
              <a:cs typeface="Arial" panose="020B0604020202020204" pitchFamily="34" charset="0"/>
            </a:endParaRPr>
          </a:p>
        </p:txBody>
      </p:sp>
      <p:pic>
        <p:nvPicPr>
          <p:cNvPr id="29" name="Picture 28"/>
          <p:cNvPicPr>
            <a:picLocks noChangeAspect="1"/>
          </p:cNvPicPr>
          <p:nvPr/>
        </p:nvPicPr>
        <p:blipFill>
          <a:blip r:embed="rId4"/>
          <a:stretch>
            <a:fillRect/>
          </a:stretch>
        </p:blipFill>
        <p:spPr>
          <a:xfrm>
            <a:off x="10192542" y="135219"/>
            <a:ext cx="1415143" cy="782491"/>
          </a:xfrm>
          <a:prstGeom prst="rect">
            <a:avLst/>
          </a:prstGeom>
        </p:spPr>
      </p:pic>
      <p:sp>
        <p:nvSpPr>
          <p:cNvPr id="30" name="Retângulo 8"/>
          <p:cNvSpPr/>
          <p:nvPr/>
        </p:nvSpPr>
        <p:spPr>
          <a:xfrm>
            <a:off x="203240" y="812334"/>
            <a:ext cx="6593799" cy="954107"/>
          </a:xfrm>
          <a:prstGeom prst="rect">
            <a:avLst/>
          </a:prstGeom>
        </p:spPr>
        <p:txBody>
          <a:bodyPr wrap="square">
            <a:spAutoFit/>
          </a:bodyPr>
          <a:lstStyle/>
          <a:p>
            <a:r>
              <a:rPr lang="en-US" sz="1400" b="1" dirty="0" smtClean="0">
                <a:latin typeface="Arial" panose="020B0604020202020204" pitchFamily="34" charset="0"/>
                <a:ea typeface="Verdana" panose="020B0604030504040204" pitchFamily="34" charset="0"/>
                <a:cs typeface="Arial" panose="020B0604020202020204" pitchFamily="34" charset="0"/>
              </a:rPr>
              <a:t>The science behind </a:t>
            </a:r>
            <a:r>
              <a:rPr lang="en-US" sz="1400" b="1" dirty="0">
                <a:latin typeface="Arial" panose="020B0604020202020204" pitchFamily="34" charset="0"/>
                <a:ea typeface="Verdana" panose="020B0604030504040204" pitchFamily="34" charset="0"/>
                <a:cs typeface="Arial" panose="020B0604020202020204" pitchFamily="34" charset="0"/>
              </a:rPr>
              <a:t>the </a:t>
            </a:r>
            <a:r>
              <a:rPr lang="en-US" sz="1400" b="1" dirty="0" smtClean="0">
                <a:latin typeface="Arial" panose="020B0604020202020204" pitchFamily="34" charset="0"/>
                <a:ea typeface="Verdana" panose="020B0604030504040204" pitchFamily="34" charset="0"/>
                <a:cs typeface="Arial" panose="020B0604020202020204" pitchFamily="34" charset="0"/>
              </a:rPr>
              <a:t>service…</a:t>
            </a:r>
          </a:p>
          <a:p>
            <a:endParaRPr lang="en-US" sz="1400" b="1" dirty="0" smtClean="0">
              <a:latin typeface="Arial" panose="020B0604020202020204" pitchFamily="34" charset="0"/>
              <a:ea typeface="Verdana" panose="020B0604030504040204" pitchFamily="34" charset="0"/>
              <a:cs typeface="Arial" panose="020B0604020202020204" pitchFamily="34" charset="0"/>
            </a:endParaRPr>
          </a:p>
          <a:p>
            <a:r>
              <a:rPr lang="en-US" sz="1400" i="1" dirty="0" smtClean="0">
                <a:latin typeface="Arial" panose="020B0604020202020204" pitchFamily="34" charset="0"/>
                <a:ea typeface="Verdana" panose="020B0604030504040204" pitchFamily="34" charset="0"/>
                <a:cs typeface="Arial" panose="020B0604020202020204" pitchFamily="34" charset="0"/>
              </a:rPr>
              <a:t>…</a:t>
            </a:r>
            <a:r>
              <a:rPr lang="el-GR" sz="1400" i="1" dirty="0" smtClean="0">
                <a:latin typeface="Arial" panose="020B0604020202020204" pitchFamily="34" charset="0"/>
                <a:ea typeface="Verdana" panose="020B0604030504040204" pitchFamily="34" charset="0"/>
                <a:cs typeface="Arial" panose="020B0604020202020204" pitchFamily="34" charset="0"/>
              </a:rPr>
              <a:t> </a:t>
            </a:r>
            <a:r>
              <a:rPr lang="en-US" sz="1400" i="1" dirty="0" smtClean="0">
                <a:latin typeface="Arial" panose="020B0604020202020204" pitchFamily="34" charset="0"/>
                <a:ea typeface="Verdana" panose="020B0604030504040204" pitchFamily="34" charset="0"/>
                <a:cs typeface="Arial" panose="020B0604020202020204" pitchFamily="34" charset="0"/>
              </a:rPr>
              <a:t>improve </a:t>
            </a:r>
            <a:r>
              <a:rPr lang="en-US" sz="1400" i="1" dirty="0">
                <a:latin typeface="Arial" panose="020B0604020202020204" pitchFamily="34" charset="0"/>
                <a:ea typeface="Verdana" panose="020B0604030504040204" pitchFamily="34" charset="0"/>
                <a:cs typeface="Arial" panose="020B0604020202020204" pitchFamily="34" charset="0"/>
              </a:rPr>
              <a:t>the physics-based </a:t>
            </a:r>
            <a:r>
              <a:rPr lang="en-US" sz="1400" i="1" dirty="0" smtClean="0">
                <a:latin typeface="Arial" panose="020B0604020202020204" pitchFamily="34" charset="0"/>
                <a:ea typeface="Verdana" panose="020B0604030504040204" pitchFamily="34" charset="0"/>
                <a:cs typeface="Arial" panose="020B0604020202020204" pitchFamily="34" charset="0"/>
              </a:rPr>
              <a:t>algorithms, </a:t>
            </a:r>
            <a:r>
              <a:rPr lang="en-US" sz="1400" i="1" dirty="0">
                <a:latin typeface="Arial" panose="020B0604020202020204" pitchFamily="34" charset="0"/>
                <a:ea typeface="Verdana" panose="020B0604030504040204" pitchFamily="34" charset="0"/>
                <a:cs typeface="Arial" panose="020B0604020202020204" pitchFamily="34" charset="0"/>
              </a:rPr>
              <a:t>providing robust and new EO based </a:t>
            </a:r>
            <a:r>
              <a:rPr lang="en-US" sz="1400" i="1" dirty="0" smtClean="0">
                <a:latin typeface="Arial" panose="020B0604020202020204" pitchFamily="34" charset="0"/>
                <a:ea typeface="Verdana" panose="020B0604030504040204" pitchFamily="34" charset="0"/>
                <a:cs typeface="Arial" panose="020B0604020202020204" pitchFamily="34" charset="0"/>
              </a:rPr>
              <a:t>products</a:t>
            </a:r>
            <a:endParaRPr lang="en-US" sz="1400" i="1" dirty="0">
              <a:latin typeface="Arial" panose="020B0604020202020204" pitchFamily="34" charset="0"/>
              <a:ea typeface="Verdana" panose="020B0604030504040204" pitchFamily="34" charset="0"/>
              <a:cs typeface="Arial" panose="020B0604020202020204" pitchFamily="34" charset="0"/>
            </a:endParaRPr>
          </a:p>
        </p:txBody>
      </p:sp>
      <p:pic>
        <p:nvPicPr>
          <p:cNvPr id="38" name="Picture 37"/>
          <p:cNvPicPr>
            <a:picLocks noChangeAspect="1"/>
          </p:cNvPicPr>
          <p:nvPr/>
        </p:nvPicPr>
        <p:blipFill>
          <a:blip r:embed="rId5"/>
          <a:stretch>
            <a:fillRect/>
          </a:stretch>
        </p:blipFill>
        <p:spPr>
          <a:xfrm>
            <a:off x="908969" y="1511562"/>
            <a:ext cx="5542238" cy="3633245"/>
          </a:xfrm>
          <a:prstGeom prst="rect">
            <a:avLst/>
          </a:prstGeom>
        </p:spPr>
      </p:pic>
      <p:sp>
        <p:nvSpPr>
          <p:cNvPr id="41" name="Footer Placeholder 5"/>
          <p:cNvSpPr>
            <a:spLocks noGrp="1"/>
          </p:cNvSpPr>
          <p:nvPr>
            <p:ph type="ftr" sz="quarter" idx="11"/>
          </p:nvPr>
        </p:nvSpPr>
        <p:spPr>
          <a:xfrm>
            <a:off x="908969" y="5160666"/>
            <a:ext cx="5542238" cy="521566"/>
          </a:xfrm>
        </p:spPr>
        <p:txBody>
          <a:bodyPr/>
          <a:lstStyle/>
          <a:p>
            <a:pPr algn="l"/>
            <a:r>
              <a:rPr lang="en-GB" b="1" dirty="0"/>
              <a:t>Lake </a:t>
            </a:r>
            <a:r>
              <a:rPr lang="en-US" b="1" dirty="0"/>
              <a:t>Surface Temperature (LST,) </a:t>
            </a:r>
            <a:r>
              <a:rPr lang="en-GB" b="1" dirty="0"/>
              <a:t>Heat storage (</a:t>
            </a:r>
            <a:r>
              <a:rPr lang="en-GB" b="1" dirty="0" err="1"/>
              <a:t>Qx</a:t>
            </a:r>
            <a:r>
              <a:rPr lang="en-GB" b="1" dirty="0"/>
              <a:t>) and the Evaporation rate (</a:t>
            </a:r>
            <a:r>
              <a:rPr lang="en-GB" b="1" dirty="0" err="1"/>
              <a:t>Ev</a:t>
            </a:r>
            <a:r>
              <a:rPr lang="en-GB" b="1" dirty="0"/>
              <a:t>) products obtained from </a:t>
            </a:r>
            <a:r>
              <a:rPr lang="en-GB" b="1" dirty="0" smtClean="0"/>
              <a:t>Landsat-8 </a:t>
            </a:r>
            <a:r>
              <a:rPr lang="en-GB" b="1" dirty="0"/>
              <a:t>over Lake Garda</a:t>
            </a:r>
            <a:endParaRPr lang="el-GR" dirty="0"/>
          </a:p>
        </p:txBody>
      </p:sp>
      <p:pic>
        <p:nvPicPr>
          <p:cNvPr id="42" name="Picture 41"/>
          <p:cNvPicPr>
            <a:picLocks noChangeAspect="1"/>
          </p:cNvPicPr>
          <p:nvPr/>
        </p:nvPicPr>
        <p:blipFill>
          <a:blip r:embed="rId6"/>
          <a:stretch>
            <a:fillRect/>
          </a:stretch>
        </p:blipFill>
        <p:spPr>
          <a:xfrm>
            <a:off x="6797039" y="2278152"/>
            <a:ext cx="4689812" cy="2973561"/>
          </a:xfrm>
          <a:prstGeom prst="rect">
            <a:avLst/>
          </a:prstGeom>
        </p:spPr>
      </p:pic>
      <p:sp>
        <p:nvSpPr>
          <p:cNvPr id="44" name="Footer Placeholder 5"/>
          <p:cNvSpPr txBox="1">
            <a:spLocks/>
          </p:cNvSpPr>
          <p:nvPr/>
        </p:nvSpPr>
        <p:spPr>
          <a:xfrm>
            <a:off x="7112000" y="5176794"/>
            <a:ext cx="4854912" cy="525506"/>
          </a:xfrm>
          <a:prstGeom prst="rect">
            <a:avLst/>
          </a:prstGeom>
        </p:spPr>
        <p:txBody>
          <a:bodyPr vert="horz" lIns="91440" tIns="45720" rIns="91440" bIns="45720" rtlCol="0" anchor="ctr"/>
          <a:lstStyle>
            <a:defPPr>
              <a:defRPr lang="pt-P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Integrating satellite images </a:t>
            </a:r>
            <a:r>
              <a:rPr lang="en-US" dirty="0" smtClean="0"/>
              <a:t>(Sentinel 2&amp;3 –Landsat 8) with </a:t>
            </a:r>
            <a:r>
              <a:rPr lang="en-US" dirty="0"/>
              <a:t>field observations (water quality and meteorological data) to set up </a:t>
            </a:r>
            <a:r>
              <a:rPr lang="en-US" dirty="0" smtClean="0"/>
              <a:t>an index for </a:t>
            </a:r>
            <a:r>
              <a:rPr lang="en-US" dirty="0"/>
              <a:t>phytoplankton (cyanobacteria) blooms</a:t>
            </a:r>
            <a:endParaRPr lang="el-GR" dirty="0"/>
          </a:p>
        </p:txBody>
      </p:sp>
      <p:pic>
        <p:nvPicPr>
          <p:cNvPr id="45" name="Picture 44"/>
          <p:cNvPicPr>
            <a:picLocks noChangeAspect="1"/>
          </p:cNvPicPr>
          <p:nvPr/>
        </p:nvPicPr>
        <p:blipFill>
          <a:blip r:embed="rId7"/>
          <a:stretch>
            <a:fillRect/>
          </a:stretch>
        </p:blipFill>
        <p:spPr>
          <a:xfrm>
            <a:off x="10274300" y="917972"/>
            <a:ext cx="1435949" cy="713726"/>
          </a:xfrm>
          <a:prstGeom prst="rect">
            <a:avLst/>
          </a:prstGeom>
        </p:spPr>
      </p:pic>
      <p:pic>
        <p:nvPicPr>
          <p:cNvPr id="46" name="Bild 3" descr="imgres"/>
          <p:cNvPicPr>
            <a:picLocks noChangeAspect="1"/>
          </p:cNvPicPr>
          <p:nvPr/>
        </p:nvPicPr>
        <p:blipFill>
          <a:blip r:embed="rId8" cstate="print"/>
          <a:stretch>
            <a:fillRect/>
          </a:stretch>
        </p:blipFill>
        <p:spPr bwMode="auto">
          <a:xfrm>
            <a:off x="10274300" y="1725101"/>
            <a:ext cx="1612433" cy="483730"/>
          </a:xfrm>
          <a:prstGeom prst="rect">
            <a:avLst/>
          </a:prstGeom>
          <a:noFill/>
          <a:ln w="9525">
            <a:noFill/>
            <a:miter lim="800000"/>
            <a:headEnd/>
            <a:tailEnd/>
          </a:ln>
        </p:spPr>
      </p:pic>
      <p:sp>
        <p:nvSpPr>
          <p:cNvPr id="15" name="Retângulo 4"/>
          <p:cNvSpPr/>
          <p:nvPr/>
        </p:nvSpPr>
        <p:spPr>
          <a:xfrm rot="10800000" flipV="1">
            <a:off x="2069" y="5784411"/>
            <a:ext cx="12192000" cy="107288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Cambria" panose="02040503050406030204" pitchFamily="18" charset="0"/>
                <a:ea typeface="Cambria" panose="02040503050406030204" pitchFamily="18" charset="0"/>
              </a:rPr>
              <a:t>IWA World Water Congress &amp; Exhibition</a:t>
            </a:r>
          </a:p>
          <a:p>
            <a:pPr algn="r"/>
            <a:r>
              <a:rPr lang="en-US" sz="1400" dirty="0" smtClean="0">
                <a:latin typeface="Cambria" panose="02040503050406030204" pitchFamily="18" charset="0"/>
                <a:ea typeface="Cambria" panose="02040503050406030204" pitchFamily="18" charset="0"/>
              </a:rPr>
              <a:t>19</a:t>
            </a:r>
            <a:r>
              <a:rPr lang="en-US" sz="1400" baseline="30000" dirty="0" smtClean="0">
                <a:latin typeface="Cambria" panose="02040503050406030204" pitchFamily="18" charset="0"/>
                <a:ea typeface="Cambria" panose="02040503050406030204" pitchFamily="18" charset="0"/>
              </a:rPr>
              <a:t>th</a:t>
            </a:r>
            <a:r>
              <a:rPr lang="en-US" sz="1400" dirty="0" smtClean="0">
                <a:latin typeface="Cambria" panose="02040503050406030204" pitchFamily="18" charset="0"/>
                <a:ea typeface="Cambria" panose="02040503050406030204" pitchFamily="18" charset="0"/>
              </a:rPr>
              <a:t> September </a:t>
            </a:r>
            <a:r>
              <a:rPr lang="en-US" sz="1400" dirty="0">
                <a:latin typeface="Cambria" panose="02040503050406030204" pitchFamily="18" charset="0"/>
                <a:ea typeface="Cambria" panose="02040503050406030204" pitchFamily="18" charset="0"/>
              </a:rPr>
              <a:t>2018</a:t>
            </a:r>
          </a:p>
          <a:p>
            <a:pPr algn="r"/>
            <a:r>
              <a:rPr lang="en-US" sz="1400" dirty="0">
                <a:latin typeface="Cambria" panose="02040503050406030204" pitchFamily="18" charset="0"/>
                <a:ea typeface="Cambria" panose="02040503050406030204" pitchFamily="18" charset="0"/>
              </a:rPr>
              <a:t>Tokyo, Japan</a:t>
            </a:r>
            <a:endParaRPr lang="pt-PT" sz="1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14088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752" y="5410912"/>
            <a:ext cx="1791746" cy="1791746"/>
          </a:xfrm>
          <a:prstGeom prst="rect">
            <a:avLst/>
          </a:prstGeom>
        </p:spPr>
      </p:pic>
      <p:sp>
        <p:nvSpPr>
          <p:cNvPr id="27" name="Retângulo 8"/>
          <p:cNvSpPr/>
          <p:nvPr/>
        </p:nvSpPr>
        <p:spPr>
          <a:xfrm>
            <a:off x="1" y="233850"/>
            <a:ext cx="9833316" cy="646331"/>
          </a:xfrm>
          <a:prstGeom prst="rect">
            <a:avLst/>
          </a:prstGeom>
        </p:spPr>
        <p:txBody>
          <a:bodyPr wrap="square">
            <a:spAutoFit/>
          </a:bodyPr>
          <a:lstStyle/>
          <a:p>
            <a:pPr algn="r"/>
            <a:r>
              <a:rPr lang="en-US" b="1" cap="small" dirty="0" smtClean="0">
                <a:latin typeface="Arial" panose="020B0604020202020204" pitchFamily="34" charset="0"/>
                <a:ea typeface="Verdana" panose="020B0604030504040204" pitchFamily="34" charset="0"/>
                <a:cs typeface="Arial" panose="020B0604020202020204" pitchFamily="34" charset="0"/>
              </a:rPr>
              <a:t>Space </a:t>
            </a:r>
            <a:r>
              <a:rPr lang="en-US" b="1" cap="small" dirty="0">
                <a:latin typeface="Arial" panose="020B0604020202020204" pitchFamily="34" charset="0"/>
                <a:ea typeface="Verdana" panose="020B0604030504040204" pitchFamily="34" charset="0"/>
                <a:cs typeface="Arial" panose="020B0604020202020204" pitchFamily="34" charset="0"/>
              </a:rPr>
              <a:t>Assisted Water Quality Forecasting Platform for Optimized Decision Making in Water Supply </a:t>
            </a:r>
            <a:r>
              <a:rPr lang="en-US" b="1" cap="small" dirty="0" smtClean="0">
                <a:latin typeface="Arial" panose="020B0604020202020204" pitchFamily="34" charset="0"/>
                <a:ea typeface="Verdana" panose="020B0604030504040204" pitchFamily="34" charset="0"/>
                <a:cs typeface="Arial" panose="020B0604020202020204" pitchFamily="34" charset="0"/>
              </a:rPr>
              <a:t>Services</a:t>
            </a:r>
            <a:endParaRPr lang="en-US" b="1" cap="small" dirty="0">
              <a:latin typeface="Arial" panose="020B0604020202020204" pitchFamily="34" charset="0"/>
              <a:ea typeface="Verdana" panose="020B0604030504040204" pitchFamily="34" charset="0"/>
              <a:cs typeface="Arial" panose="020B0604020202020204" pitchFamily="34" charset="0"/>
            </a:endParaRPr>
          </a:p>
        </p:txBody>
      </p:sp>
      <p:pic>
        <p:nvPicPr>
          <p:cNvPr id="29" name="Picture 28"/>
          <p:cNvPicPr>
            <a:picLocks noChangeAspect="1"/>
          </p:cNvPicPr>
          <p:nvPr/>
        </p:nvPicPr>
        <p:blipFill>
          <a:blip r:embed="rId4"/>
          <a:stretch>
            <a:fillRect/>
          </a:stretch>
        </p:blipFill>
        <p:spPr>
          <a:xfrm>
            <a:off x="10192542" y="135219"/>
            <a:ext cx="1415143" cy="782491"/>
          </a:xfrm>
          <a:prstGeom prst="rect">
            <a:avLst/>
          </a:prstGeom>
        </p:spPr>
      </p:pic>
      <p:sp>
        <p:nvSpPr>
          <p:cNvPr id="30" name="Retângulo 8"/>
          <p:cNvSpPr/>
          <p:nvPr/>
        </p:nvSpPr>
        <p:spPr>
          <a:xfrm>
            <a:off x="306792" y="716137"/>
            <a:ext cx="7211607" cy="954107"/>
          </a:xfrm>
          <a:prstGeom prst="rect">
            <a:avLst/>
          </a:prstGeom>
        </p:spPr>
        <p:txBody>
          <a:bodyPr wrap="square">
            <a:spAutoFit/>
          </a:bodyPr>
          <a:lstStyle/>
          <a:p>
            <a:r>
              <a:rPr lang="en-US" sz="1400" b="1" dirty="0" smtClean="0">
                <a:latin typeface="Arial" panose="020B0604020202020204" pitchFamily="34" charset="0"/>
                <a:ea typeface="Verdana" panose="020B0604030504040204" pitchFamily="34" charset="0"/>
                <a:cs typeface="Arial" panose="020B0604020202020204" pitchFamily="34" charset="0"/>
              </a:rPr>
              <a:t>The science behind the services…</a:t>
            </a:r>
            <a:endParaRPr lang="en-US" sz="1400" i="1" dirty="0" smtClean="0"/>
          </a:p>
          <a:p>
            <a:endParaRPr lang="en-US" sz="1400" i="1" dirty="0"/>
          </a:p>
          <a:p>
            <a:r>
              <a:rPr lang="en-US" sz="1400" i="1" dirty="0" smtClean="0"/>
              <a:t>…integration </a:t>
            </a:r>
            <a:r>
              <a:rPr lang="en-US" sz="1400" i="1" dirty="0"/>
              <a:t>of almost real-time EO data in the hydrological model, resulting into updated information of the model states and hence potential better forecasts for </a:t>
            </a:r>
            <a:r>
              <a:rPr lang="en-US" sz="1400" i="1" dirty="0" smtClean="0"/>
              <a:t>water quantity.</a:t>
            </a:r>
            <a:endParaRPr lang="en-US" sz="1400" dirty="0"/>
          </a:p>
        </p:txBody>
      </p:sp>
      <p:sp>
        <p:nvSpPr>
          <p:cNvPr id="32" name="Platshållare för innehåll 2"/>
          <p:cNvSpPr>
            <a:spLocks noGrp="1"/>
          </p:cNvSpPr>
          <p:nvPr>
            <p:ph idx="1"/>
          </p:nvPr>
        </p:nvSpPr>
        <p:spPr>
          <a:xfrm>
            <a:off x="0" y="1890167"/>
            <a:ext cx="4229100" cy="1069095"/>
          </a:xfrm>
        </p:spPr>
        <p:txBody>
          <a:bodyPr>
            <a:noAutofit/>
          </a:bodyPr>
          <a:lstStyle/>
          <a:p>
            <a:pPr lvl="1"/>
            <a:r>
              <a:rPr lang="en-US" sz="1800" dirty="0" smtClean="0"/>
              <a:t>ECMWF deterministic and Ensemble Prediction System (EPS) – 51 members</a:t>
            </a:r>
          </a:p>
          <a:p>
            <a:pPr lvl="1"/>
            <a:r>
              <a:rPr lang="en-US" sz="1800" dirty="0"/>
              <a:t>NOA deterministic (high resolution)</a:t>
            </a:r>
          </a:p>
          <a:p>
            <a:pPr lvl="1"/>
            <a:endParaRPr lang="en-US" sz="1800" dirty="0" smtClean="0"/>
          </a:p>
        </p:txBody>
      </p:sp>
      <p:sp>
        <p:nvSpPr>
          <p:cNvPr id="33" name="TextBox 32"/>
          <p:cNvSpPr txBox="1"/>
          <p:nvPr/>
        </p:nvSpPr>
        <p:spPr>
          <a:xfrm>
            <a:off x="9308337" y="5346425"/>
            <a:ext cx="2988002" cy="369332"/>
          </a:xfrm>
          <a:prstGeom prst="rect">
            <a:avLst/>
          </a:prstGeom>
          <a:noFill/>
        </p:spPr>
        <p:txBody>
          <a:bodyPr wrap="square" rtlCol="0">
            <a:spAutoFit/>
          </a:bodyPr>
          <a:lstStyle/>
          <a:p>
            <a:r>
              <a:rPr lang="en-US" b="1" dirty="0" smtClean="0"/>
              <a:t>Short to medium range</a:t>
            </a:r>
            <a:r>
              <a:rPr lang="el-GR" b="1" dirty="0" smtClean="0"/>
              <a:t> </a:t>
            </a:r>
            <a:endParaRPr lang="en-US" b="1" dirty="0"/>
          </a:p>
        </p:txBody>
      </p:sp>
      <p:pic>
        <p:nvPicPr>
          <p:cNvPr id="34" name="Picture 33"/>
          <p:cNvPicPr>
            <a:picLocks noChangeAspect="1"/>
          </p:cNvPicPr>
          <p:nvPr/>
        </p:nvPicPr>
        <p:blipFill>
          <a:blip r:embed="rId5"/>
          <a:stretch>
            <a:fillRect/>
          </a:stretch>
        </p:blipFill>
        <p:spPr>
          <a:xfrm>
            <a:off x="6923664" y="3545312"/>
            <a:ext cx="2289249" cy="1893251"/>
          </a:xfrm>
          <a:prstGeom prst="rect">
            <a:avLst/>
          </a:prstGeom>
        </p:spPr>
      </p:pic>
      <p:pic>
        <p:nvPicPr>
          <p:cNvPr id="35" name="Picture 34"/>
          <p:cNvPicPr>
            <a:picLocks noChangeAspect="1"/>
          </p:cNvPicPr>
          <p:nvPr/>
        </p:nvPicPr>
        <p:blipFill>
          <a:blip r:embed="rId6"/>
          <a:stretch>
            <a:fillRect/>
          </a:stretch>
        </p:blipFill>
        <p:spPr>
          <a:xfrm>
            <a:off x="104469" y="3483103"/>
            <a:ext cx="6723975" cy="1971868"/>
          </a:xfrm>
          <a:prstGeom prst="rect">
            <a:avLst/>
          </a:prstGeom>
        </p:spPr>
      </p:pic>
      <p:sp>
        <p:nvSpPr>
          <p:cNvPr id="36" name="Striped Right Arrow 35"/>
          <p:cNvSpPr/>
          <p:nvPr/>
        </p:nvSpPr>
        <p:spPr>
          <a:xfrm>
            <a:off x="6311492" y="4104721"/>
            <a:ext cx="516952" cy="4861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10192542" y="1195391"/>
            <a:ext cx="1540631" cy="641930"/>
          </a:xfrm>
          <a:prstGeom prst="rect">
            <a:avLst/>
          </a:prstGeom>
          <a:noFill/>
          <a:ln>
            <a:noFill/>
          </a:ln>
        </p:spPr>
      </p:pic>
      <p:pic>
        <p:nvPicPr>
          <p:cNvPr id="4" name="Picture 3"/>
          <p:cNvPicPr>
            <a:picLocks noChangeAspect="1"/>
          </p:cNvPicPr>
          <p:nvPr/>
        </p:nvPicPr>
        <p:blipFill rotWithShape="1">
          <a:blip r:embed="rId8"/>
          <a:srcRect l="30399" t="32293" r="34727" b="23989"/>
          <a:stretch/>
        </p:blipFill>
        <p:spPr>
          <a:xfrm>
            <a:off x="9888781" y="3706308"/>
            <a:ext cx="2233199" cy="1574692"/>
          </a:xfrm>
          <a:prstGeom prst="rect">
            <a:avLst/>
          </a:prstGeom>
        </p:spPr>
      </p:pic>
      <p:sp>
        <p:nvSpPr>
          <p:cNvPr id="37" name="Striped Right Arrow 36"/>
          <p:cNvSpPr/>
          <p:nvPr/>
        </p:nvSpPr>
        <p:spPr>
          <a:xfrm>
            <a:off x="9212913" y="4225987"/>
            <a:ext cx="516952" cy="4861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latshållare för innehåll 2"/>
          <p:cNvSpPr txBox="1">
            <a:spLocks/>
          </p:cNvSpPr>
          <p:nvPr/>
        </p:nvSpPr>
        <p:spPr>
          <a:xfrm>
            <a:off x="6629873" y="2926970"/>
            <a:ext cx="2372140" cy="6183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100" dirty="0" smtClean="0"/>
              <a:t>Discharge </a:t>
            </a:r>
          </a:p>
          <a:p>
            <a:pPr lvl="1"/>
            <a:r>
              <a:rPr lang="en-US" sz="1100" dirty="0" smtClean="0"/>
              <a:t>Water temperature</a:t>
            </a:r>
          </a:p>
          <a:p>
            <a:pPr lvl="1"/>
            <a:endParaRPr lang="en-US" sz="1100" dirty="0" smtClean="0"/>
          </a:p>
        </p:txBody>
      </p:sp>
      <p:sp>
        <p:nvSpPr>
          <p:cNvPr id="39" name="Platshållare för innehåll 2"/>
          <p:cNvSpPr txBox="1">
            <a:spLocks/>
          </p:cNvSpPr>
          <p:nvPr/>
        </p:nvSpPr>
        <p:spPr>
          <a:xfrm>
            <a:off x="9371829" y="2843950"/>
            <a:ext cx="2361344" cy="6555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100" dirty="0" smtClean="0"/>
              <a:t>Solids (TS &amp; VC) </a:t>
            </a:r>
          </a:p>
          <a:p>
            <a:pPr lvl="1"/>
            <a:r>
              <a:rPr lang="en-US" sz="1100" dirty="0" smtClean="0"/>
              <a:t>Phosphorus (PP &amp; SP)</a:t>
            </a:r>
          </a:p>
          <a:p>
            <a:pPr lvl="1"/>
            <a:r>
              <a:rPr lang="en-US" sz="1100" dirty="0" smtClean="0"/>
              <a:t>Nitrogen (ON &amp; IN) </a:t>
            </a:r>
          </a:p>
          <a:p>
            <a:pPr lvl="1"/>
            <a:endParaRPr lang="en-US" sz="1100" dirty="0" smtClean="0"/>
          </a:p>
        </p:txBody>
      </p:sp>
      <p:sp>
        <p:nvSpPr>
          <p:cNvPr id="19" name="Retângulo 4"/>
          <p:cNvSpPr/>
          <p:nvPr/>
        </p:nvSpPr>
        <p:spPr>
          <a:xfrm rot="10800000" flipV="1">
            <a:off x="2069" y="5784411"/>
            <a:ext cx="12192000" cy="107288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Cambria" panose="02040503050406030204" pitchFamily="18" charset="0"/>
                <a:ea typeface="Cambria" panose="02040503050406030204" pitchFamily="18" charset="0"/>
              </a:rPr>
              <a:t>IWA World Water Congress &amp; Exhibition</a:t>
            </a:r>
          </a:p>
          <a:p>
            <a:pPr algn="r"/>
            <a:r>
              <a:rPr lang="en-US" sz="1400" dirty="0" smtClean="0">
                <a:latin typeface="Cambria" panose="02040503050406030204" pitchFamily="18" charset="0"/>
                <a:ea typeface="Cambria" panose="02040503050406030204" pitchFamily="18" charset="0"/>
              </a:rPr>
              <a:t>19</a:t>
            </a:r>
            <a:r>
              <a:rPr lang="en-US" sz="1400" baseline="30000" dirty="0" smtClean="0">
                <a:latin typeface="Cambria" panose="02040503050406030204" pitchFamily="18" charset="0"/>
                <a:ea typeface="Cambria" panose="02040503050406030204" pitchFamily="18" charset="0"/>
              </a:rPr>
              <a:t>th</a:t>
            </a:r>
            <a:r>
              <a:rPr lang="en-US" sz="1400" dirty="0" smtClean="0">
                <a:latin typeface="Cambria" panose="02040503050406030204" pitchFamily="18" charset="0"/>
                <a:ea typeface="Cambria" panose="02040503050406030204" pitchFamily="18" charset="0"/>
              </a:rPr>
              <a:t> September </a:t>
            </a:r>
            <a:r>
              <a:rPr lang="en-US" sz="1400" dirty="0">
                <a:latin typeface="Cambria" panose="02040503050406030204" pitchFamily="18" charset="0"/>
                <a:ea typeface="Cambria" panose="02040503050406030204" pitchFamily="18" charset="0"/>
              </a:rPr>
              <a:t>2018</a:t>
            </a:r>
          </a:p>
          <a:p>
            <a:pPr algn="r"/>
            <a:r>
              <a:rPr lang="en-US" sz="1400" dirty="0">
                <a:latin typeface="Cambria" panose="02040503050406030204" pitchFamily="18" charset="0"/>
                <a:ea typeface="Cambria" panose="02040503050406030204" pitchFamily="18" charset="0"/>
              </a:rPr>
              <a:t>Tokyo, Japan</a:t>
            </a:r>
            <a:endParaRPr lang="pt-PT" sz="1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36372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752" y="5410912"/>
            <a:ext cx="1791746" cy="1791746"/>
          </a:xfrm>
          <a:prstGeom prst="rect">
            <a:avLst/>
          </a:prstGeom>
        </p:spPr>
      </p:pic>
      <p:sp>
        <p:nvSpPr>
          <p:cNvPr id="27" name="Retângulo 8"/>
          <p:cNvSpPr/>
          <p:nvPr/>
        </p:nvSpPr>
        <p:spPr>
          <a:xfrm>
            <a:off x="1" y="233850"/>
            <a:ext cx="9833316" cy="646331"/>
          </a:xfrm>
          <a:prstGeom prst="rect">
            <a:avLst/>
          </a:prstGeom>
        </p:spPr>
        <p:txBody>
          <a:bodyPr wrap="square">
            <a:spAutoFit/>
          </a:bodyPr>
          <a:lstStyle/>
          <a:p>
            <a:pPr algn="r"/>
            <a:r>
              <a:rPr lang="en-US" b="1" cap="small" dirty="0" smtClean="0">
                <a:latin typeface="Arial" panose="020B0604020202020204" pitchFamily="34" charset="0"/>
                <a:ea typeface="Verdana" panose="020B0604030504040204" pitchFamily="34" charset="0"/>
                <a:cs typeface="Arial" panose="020B0604020202020204" pitchFamily="34" charset="0"/>
              </a:rPr>
              <a:t>Space </a:t>
            </a:r>
            <a:r>
              <a:rPr lang="en-US" b="1" cap="small" dirty="0">
                <a:latin typeface="Arial" panose="020B0604020202020204" pitchFamily="34" charset="0"/>
                <a:ea typeface="Verdana" panose="020B0604030504040204" pitchFamily="34" charset="0"/>
                <a:cs typeface="Arial" panose="020B0604020202020204" pitchFamily="34" charset="0"/>
              </a:rPr>
              <a:t>Assisted Water Quality Forecasting Platform for Optimized Decision Making in Water Supply </a:t>
            </a:r>
            <a:r>
              <a:rPr lang="en-US" b="1" cap="small" dirty="0" smtClean="0">
                <a:latin typeface="Arial" panose="020B0604020202020204" pitchFamily="34" charset="0"/>
                <a:ea typeface="Verdana" panose="020B0604030504040204" pitchFamily="34" charset="0"/>
                <a:cs typeface="Arial" panose="020B0604020202020204" pitchFamily="34" charset="0"/>
              </a:rPr>
              <a:t>Services</a:t>
            </a:r>
            <a:endParaRPr lang="en-US" b="1" cap="small" dirty="0">
              <a:latin typeface="Arial" panose="020B0604020202020204" pitchFamily="34" charset="0"/>
              <a:ea typeface="Verdana" panose="020B0604030504040204" pitchFamily="34" charset="0"/>
              <a:cs typeface="Arial" panose="020B0604020202020204" pitchFamily="34" charset="0"/>
            </a:endParaRPr>
          </a:p>
        </p:txBody>
      </p:sp>
      <p:pic>
        <p:nvPicPr>
          <p:cNvPr id="29" name="Picture 28"/>
          <p:cNvPicPr>
            <a:picLocks noChangeAspect="1"/>
          </p:cNvPicPr>
          <p:nvPr/>
        </p:nvPicPr>
        <p:blipFill>
          <a:blip r:embed="rId4"/>
          <a:stretch>
            <a:fillRect/>
          </a:stretch>
        </p:blipFill>
        <p:spPr>
          <a:xfrm>
            <a:off x="10192542" y="135219"/>
            <a:ext cx="1415143" cy="782491"/>
          </a:xfrm>
          <a:prstGeom prst="rect">
            <a:avLst/>
          </a:prstGeom>
        </p:spPr>
      </p:pic>
      <p:sp>
        <p:nvSpPr>
          <p:cNvPr id="30" name="Retângulo 8"/>
          <p:cNvSpPr/>
          <p:nvPr/>
        </p:nvSpPr>
        <p:spPr>
          <a:xfrm>
            <a:off x="284321" y="715221"/>
            <a:ext cx="7211607" cy="954107"/>
          </a:xfrm>
          <a:prstGeom prst="rect">
            <a:avLst/>
          </a:prstGeom>
        </p:spPr>
        <p:txBody>
          <a:bodyPr wrap="square">
            <a:spAutoFit/>
          </a:bodyPr>
          <a:lstStyle/>
          <a:p>
            <a:r>
              <a:rPr lang="en-US" sz="1400" b="1" dirty="0" smtClean="0">
                <a:latin typeface="Arial" panose="020B0604020202020204" pitchFamily="34" charset="0"/>
                <a:ea typeface="Verdana" panose="020B0604030504040204" pitchFamily="34" charset="0"/>
                <a:cs typeface="Arial" panose="020B0604020202020204" pitchFamily="34" charset="0"/>
              </a:rPr>
              <a:t>The science behind the services…</a:t>
            </a:r>
            <a:endParaRPr lang="en-US" sz="1400" i="1" dirty="0" smtClean="0"/>
          </a:p>
          <a:p>
            <a:endParaRPr lang="en-US" sz="1400" i="1" dirty="0"/>
          </a:p>
          <a:p>
            <a:r>
              <a:rPr lang="en-US" sz="1400" i="1" dirty="0"/>
              <a:t>…Capture the </a:t>
            </a:r>
            <a:r>
              <a:rPr lang="en-US" sz="1400" i="1" dirty="0" smtClean="0"/>
              <a:t>dynamics in a water reservoir with Hydrodynamic and Water quality Modeling </a:t>
            </a:r>
            <a:endParaRPr lang="en-US" sz="1400" dirty="0"/>
          </a:p>
        </p:txBody>
      </p:sp>
      <p:pic>
        <p:nvPicPr>
          <p:cNvPr id="4" name="Picture 3"/>
          <p:cNvPicPr>
            <a:picLocks noChangeAspect="1"/>
          </p:cNvPicPr>
          <p:nvPr/>
        </p:nvPicPr>
        <p:blipFill>
          <a:blip r:embed="rId5"/>
          <a:stretch>
            <a:fillRect/>
          </a:stretch>
        </p:blipFill>
        <p:spPr>
          <a:xfrm>
            <a:off x="10420969" y="1045754"/>
            <a:ext cx="907824" cy="907824"/>
          </a:xfrm>
          <a:prstGeom prst="rect">
            <a:avLst/>
          </a:prstGeom>
        </p:spPr>
      </p:pic>
      <p:pic>
        <p:nvPicPr>
          <p:cNvPr id="17" name="Picture 16"/>
          <p:cNvPicPr>
            <a:picLocks noChangeAspect="1"/>
          </p:cNvPicPr>
          <p:nvPr/>
        </p:nvPicPr>
        <p:blipFill>
          <a:blip r:embed="rId6"/>
          <a:stretch>
            <a:fillRect/>
          </a:stretch>
        </p:blipFill>
        <p:spPr>
          <a:xfrm>
            <a:off x="2909641" y="3609496"/>
            <a:ext cx="2816014" cy="2112010"/>
          </a:xfrm>
          <a:prstGeom prst="rect">
            <a:avLst/>
          </a:prstGeom>
        </p:spPr>
      </p:pic>
      <p:sp>
        <p:nvSpPr>
          <p:cNvPr id="19" name="Text Placeholder 2"/>
          <p:cNvSpPr txBox="1">
            <a:spLocks/>
          </p:cNvSpPr>
          <p:nvPr/>
        </p:nvSpPr>
        <p:spPr>
          <a:xfrm>
            <a:off x="0" y="1836105"/>
            <a:ext cx="5115315" cy="1590417"/>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r>
              <a:rPr lang="en-US" sz="1800" b="1" dirty="0" smtClean="0">
                <a:solidFill>
                  <a:srgbClr val="384649"/>
                </a:solidFill>
                <a:latin typeface="Corbel"/>
                <a:cs typeface="Corbel"/>
              </a:rPr>
              <a:t>Capture the motion of water and calculate the forces acting on it</a:t>
            </a:r>
          </a:p>
          <a:p>
            <a:pPr lvl="2"/>
            <a:r>
              <a:rPr lang="en-US" sz="1800" dirty="0" smtClean="0">
                <a:solidFill>
                  <a:schemeClr val="bg1">
                    <a:lumMod val="50000"/>
                  </a:schemeClr>
                </a:solidFill>
                <a:latin typeface="Corbel"/>
                <a:cs typeface="Corbel"/>
              </a:rPr>
              <a:t>Water velocities</a:t>
            </a:r>
          </a:p>
          <a:p>
            <a:pPr lvl="2"/>
            <a:r>
              <a:rPr lang="en-US" sz="1800" dirty="0" smtClean="0">
                <a:solidFill>
                  <a:schemeClr val="bg1">
                    <a:lumMod val="50000"/>
                  </a:schemeClr>
                </a:solidFill>
                <a:latin typeface="Corbel"/>
                <a:cs typeface="Corbel"/>
              </a:rPr>
              <a:t>Mixing and turbulence</a:t>
            </a:r>
          </a:p>
          <a:p>
            <a:pPr lvl="2"/>
            <a:r>
              <a:rPr lang="en-US" sz="1800" dirty="0" smtClean="0">
                <a:solidFill>
                  <a:schemeClr val="bg1">
                    <a:lumMod val="50000"/>
                  </a:schemeClr>
                </a:solidFill>
                <a:latin typeface="Corbel"/>
                <a:cs typeface="Corbel"/>
              </a:rPr>
              <a:t>Water temperature and densities</a:t>
            </a:r>
            <a:endParaRPr lang="en-US" sz="1800" dirty="0">
              <a:solidFill>
                <a:schemeClr val="bg1">
                  <a:lumMod val="50000"/>
                </a:schemeClr>
              </a:solidFill>
              <a:latin typeface="Corbel"/>
              <a:cs typeface="Corbel"/>
            </a:endParaRPr>
          </a:p>
        </p:txBody>
      </p:sp>
      <p:sp>
        <p:nvSpPr>
          <p:cNvPr id="20" name="Rectangle 19"/>
          <p:cNvSpPr/>
          <p:nvPr/>
        </p:nvSpPr>
        <p:spPr>
          <a:xfrm rot="16200000">
            <a:off x="-1514312" y="3350387"/>
            <a:ext cx="3535070" cy="400110"/>
          </a:xfrm>
          <a:prstGeom prst="rect">
            <a:avLst/>
          </a:prstGeom>
        </p:spPr>
        <p:txBody>
          <a:bodyPr wrap="none">
            <a:spAutoFit/>
          </a:bodyPr>
          <a:lstStyle/>
          <a:p>
            <a:pPr lvl="1"/>
            <a:r>
              <a:rPr lang="en-US" sz="2000" b="1" dirty="0">
                <a:solidFill>
                  <a:srgbClr val="0081C6"/>
                </a:solidFill>
                <a:latin typeface="Corbel"/>
                <a:cs typeface="Corbel"/>
              </a:rPr>
              <a:t>Hydrodynamic Simulation</a:t>
            </a:r>
          </a:p>
        </p:txBody>
      </p:sp>
      <p:sp>
        <p:nvSpPr>
          <p:cNvPr id="21" name="Rectangle 20"/>
          <p:cNvSpPr/>
          <p:nvPr/>
        </p:nvSpPr>
        <p:spPr>
          <a:xfrm rot="16200000">
            <a:off x="5187083" y="3226466"/>
            <a:ext cx="3456139" cy="400110"/>
          </a:xfrm>
          <a:prstGeom prst="rect">
            <a:avLst/>
          </a:prstGeom>
        </p:spPr>
        <p:txBody>
          <a:bodyPr wrap="none">
            <a:spAutoFit/>
          </a:bodyPr>
          <a:lstStyle/>
          <a:p>
            <a:pPr lvl="1"/>
            <a:r>
              <a:rPr lang="en-US" sz="2000" b="1" dirty="0" smtClean="0">
                <a:solidFill>
                  <a:srgbClr val="0081C6"/>
                </a:solidFill>
                <a:latin typeface="Corbel"/>
                <a:cs typeface="Corbel"/>
              </a:rPr>
              <a:t>Water Quality Simulation</a:t>
            </a:r>
            <a:endParaRPr lang="en-US" sz="2000" b="1" dirty="0">
              <a:solidFill>
                <a:srgbClr val="0081C6"/>
              </a:solidFill>
              <a:latin typeface="Corbel"/>
              <a:cs typeface="Corbel"/>
            </a:endParaRPr>
          </a:p>
        </p:txBody>
      </p:sp>
      <p:sp>
        <p:nvSpPr>
          <p:cNvPr id="32" name="Text Placeholder 2">
            <a:extLst>
              <a:ext uri="{FF2B5EF4-FFF2-40B4-BE49-F238E27FC236}">
                <a16:creationId xmlns:a16="http://schemas.microsoft.com/office/drawing/2014/main" xmlns="" id="{0523B456-61F0-44A7-8F78-947A4AD04F55}"/>
              </a:ext>
            </a:extLst>
          </p:cNvPr>
          <p:cNvSpPr txBox="1">
            <a:spLocks/>
          </p:cNvSpPr>
          <p:nvPr/>
        </p:nvSpPr>
        <p:spPr>
          <a:xfrm>
            <a:off x="7291158" y="1579859"/>
            <a:ext cx="4035174" cy="165212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384649"/>
                </a:solidFill>
                <a:latin typeface="Corbel"/>
                <a:cs typeface="Corbel"/>
              </a:rPr>
              <a:t>16 state variables</a:t>
            </a:r>
          </a:p>
          <a:p>
            <a:r>
              <a:rPr lang="en-US" sz="1500" dirty="0">
                <a:solidFill>
                  <a:schemeClr val="bg1">
                    <a:lumMod val="50000"/>
                  </a:schemeClr>
                </a:solidFill>
                <a:latin typeface="Corbel"/>
                <a:cs typeface="Corbel"/>
              </a:rPr>
              <a:t>Dissolved oxygen</a:t>
            </a:r>
          </a:p>
          <a:p>
            <a:r>
              <a:rPr lang="en-US" sz="1500" dirty="0">
                <a:solidFill>
                  <a:schemeClr val="bg1">
                    <a:lumMod val="50000"/>
                  </a:schemeClr>
                </a:solidFill>
                <a:latin typeface="Corbel"/>
                <a:cs typeface="Corbel"/>
              </a:rPr>
              <a:t>Suspended inorganic matter</a:t>
            </a:r>
          </a:p>
          <a:p>
            <a:r>
              <a:rPr lang="en-US" sz="1500" dirty="0">
                <a:solidFill>
                  <a:schemeClr val="bg1">
                    <a:lumMod val="50000"/>
                  </a:schemeClr>
                </a:solidFill>
                <a:latin typeface="Corbel"/>
                <a:cs typeface="Corbel"/>
              </a:rPr>
              <a:t>Inorganic dissolved &amp; particulate nutrients</a:t>
            </a:r>
          </a:p>
          <a:p>
            <a:r>
              <a:rPr lang="en-US" sz="1500" dirty="0">
                <a:solidFill>
                  <a:schemeClr val="bg1">
                    <a:lumMod val="50000"/>
                  </a:schemeClr>
                </a:solidFill>
                <a:latin typeface="Corbel"/>
                <a:cs typeface="Corbel"/>
              </a:rPr>
              <a:t>Particulate &amp; dissolved organic matter</a:t>
            </a:r>
          </a:p>
          <a:p>
            <a:r>
              <a:rPr lang="en-US" sz="1500" dirty="0">
                <a:solidFill>
                  <a:schemeClr val="bg1">
                    <a:lumMod val="50000"/>
                  </a:schemeClr>
                </a:solidFill>
                <a:latin typeface="Corbel"/>
                <a:cs typeface="Corbel"/>
              </a:rPr>
              <a:t>Two algal populations</a:t>
            </a:r>
          </a:p>
        </p:txBody>
      </p:sp>
      <p:sp>
        <p:nvSpPr>
          <p:cNvPr id="33" name="TextBox 32">
            <a:extLst>
              <a:ext uri="{FF2B5EF4-FFF2-40B4-BE49-F238E27FC236}">
                <a16:creationId xmlns:a16="http://schemas.microsoft.com/office/drawing/2014/main" xmlns="" id="{4B36DFB5-B3AC-47E2-87A0-928888A7E961}"/>
              </a:ext>
            </a:extLst>
          </p:cNvPr>
          <p:cNvSpPr txBox="1"/>
          <p:nvPr/>
        </p:nvSpPr>
        <p:spPr>
          <a:xfrm>
            <a:off x="7268002" y="3261410"/>
            <a:ext cx="4231828" cy="2539157"/>
          </a:xfrm>
          <a:prstGeom prst="rect">
            <a:avLst/>
          </a:prstGeom>
          <a:noFill/>
        </p:spPr>
        <p:txBody>
          <a:bodyPr wrap="square" rtlCol="0">
            <a:spAutoFit/>
          </a:bodyPr>
          <a:lstStyle/>
          <a:p>
            <a:pPr>
              <a:spcBef>
                <a:spcPct val="20000"/>
              </a:spcBef>
            </a:pPr>
            <a:r>
              <a:rPr lang="en-US" b="1" dirty="0">
                <a:solidFill>
                  <a:srgbClr val="384649"/>
                </a:solidFill>
                <a:latin typeface="Corbel"/>
                <a:cs typeface="Corbel"/>
              </a:rPr>
              <a:t>50 active processes</a:t>
            </a:r>
          </a:p>
          <a:p>
            <a:pPr marL="285750" indent="-285750">
              <a:spcBef>
                <a:spcPct val="20000"/>
              </a:spcBef>
              <a:buFont typeface="Arial" panose="020B0604020202020204" pitchFamily="34" charset="0"/>
              <a:buChar char="•"/>
            </a:pPr>
            <a:r>
              <a:rPr lang="en-US" sz="1500" dirty="0">
                <a:solidFill>
                  <a:schemeClr val="bg1">
                    <a:lumMod val="50000"/>
                  </a:schemeClr>
                </a:solidFill>
                <a:latin typeface="Corbel"/>
                <a:cs typeface="Corbel"/>
              </a:rPr>
              <a:t>Transport</a:t>
            </a:r>
          </a:p>
          <a:p>
            <a:pPr marL="285750" indent="-285750">
              <a:spcBef>
                <a:spcPct val="20000"/>
              </a:spcBef>
              <a:buFont typeface="Arial" panose="020B0604020202020204" pitchFamily="34" charset="0"/>
              <a:buChar char="•"/>
            </a:pPr>
            <a:r>
              <a:rPr lang="en-US" sz="1500" dirty="0">
                <a:solidFill>
                  <a:schemeClr val="bg1">
                    <a:lumMod val="50000"/>
                  </a:schemeClr>
                </a:solidFill>
                <a:latin typeface="Corbel"/>
                <a:cs typeface="Corbel"/>
              </a:rPr>
              <a:t>Exchange on the bed-water interface</a:t>
            </a:r>
          </a:p>
          <a:p>
            <a:pPr marL="285750" indent="-285750">
              <a:spcBef>
                <a:spcPct val="20000"/>
              </a:spcBef>
              <a:buFont typeface="Arial" panose="020B0604020202020204" pitchFamily="34" charset="0"/>
              <a:buChar char="•"/>
            </a:pPr>
            <a:r>
              <a:rPr lang="en-US" sz="1500" dirty="0">
                <a:solidFill>
                  <a:schemeClr val="bg1">
                    <a:lumMod val="50000"/>
                  </a:schemeClr>
                </a:solidFill>
                <a:latin typeface="Corbel"/>
                <a:cs typeface="Corbel"/>
              </a:rPr>
              <a:t>Primary production</a:t>
            </a:r>
          </a:p>
          <a:p>
            <a:pPr marL="285750" indent="-285750">
              <a:spcBef>
                <a:spcPct val="20000"/>
              </a:spcBef>
              <a:buFont typeface="Arial" panose="020B0604020202020204" pitchFamily="34" charset="0"/>
              <a:buChar char="•"/>
            </a:pPr>
            <a:r>
              <a:rPr lang="en-US" sz="1500" dirty="0">
                <a:solidFill>
                  <a:schemeClr val="bg1">
                    <a:lumMod val="50000"/>
                  </a:schemeClr>
                </a:solidFill>
                <a:latin typeface="Corbel"/>
                <a:cs typeface="Corbel"/>
              </a:rPr>
              <a:t>Light extinction</a:t>
            </a:r>
          </a:p>
          <a:p>
            <a:pPr marL="285750" indent="-285750">
              <a:spcBef>
                <a:spcPct val="20000"/>
              </a:spcBef>
              <a:buFont typeface="Arial" panose="020B0604020202020204" pitchFamily="34" charset="0"/>
              <a:buChar char="•"/>
            </a:pPr>
            <a:r>
              <a:rPr lang="en-US" sz="1500" dirty="0">
                <a:solidFill>
                  <a:schemeClr val="bg1">
                    <a:lumMod val="50000"/>
                  </a:schemeClr>
                </a:solidFill>
                <a:latin typeface="Corbel"/>
                <a:cs typeface="Corbel"/>
              </a:rPr>
              <a:t>Mineralization processes</a:t>
            </a:r>
          </a:p>
          <a:p>
            <a:pPr marL="285750" indent="-285750">
              <a:spcBef>
                <a:spcPct val="20000"/>
              </a:spcBef>
              <a:buFont typeface="Arial" panose="020B0604020202020204" pitchFamily="34" charset="0"/>
              <a:buChar char="•"/>
            </a:pPr>
            <a:r>
              <a:rPr lang="en-US" sz="1500" dirty="0">
                <a:solidFill>
                  <a:schemeClr val="bg1">
                    <a:lumMod val="50000"/>
                  </a:schemeClr>
                </a:solidFill>
                <a:latin typeface="Corbel"/>
                <a:cs typeface="Corbel"/>
              </a:rPr>
              <a:t>Nitrification, denitrification, sorption </a:t>
            </a:r>
            <a:r>
              <a:rPr lang="en-US" sz="1500" dirty="0" smtClean="0">
                <a:solidFill>
                  <a:schemeClr val="bg1">
                    <a:lumMod val="50000"/>
                  </a:schemeClr>
                </a:solidFill>
                <a:latin typeface="Corbel"/>
                <a:cs typeface="Corbel"/>
              </a:rPr>
              <a:t>&amp; desorption</a:t>
            </a:r>
            <a:endParaRPr lang="en-US" sz="1500" dirty="0">
              <a:solidFill>
                <a:schemeClr val="bg1">
                  <a:lumMod val="50000"/>
                </a:schemeClr>
              </a:solidFill>
              <a:latin typeface="Corbel"/>
              <a:cs typeface="Corbel"/>
            </a:endParaRPr>
          </a:p>
          <a:p>
            <a:pPr marL="285750" indent="-285750">
              <a:spcBef>
                <a:spcPct val="20000"/>
              </a:spcBef>
              <a:buFont typeface="Arial" panose="020B0604020202020204" pitchFamily="34" charset="0"/>
              <a:buChar char="•"/>
            </a:pPr>
            <a:r>
              <a:rPr lang="en-US" sz="1500" dirty="0">
                <a:solidFill>
                  <a:schemeClr val="bg1">
                    <a:lumMod val="50000"/>
                  </a:schemeClr>
                </a:solidFill>
                <a:latin typeface="Corbel"/>
                <a:cs typeface="Corbel"/>
              </a:rPr>
              <a:t>Re-aeration and sediment oxygen demand</a:t>
            </a:r>
          </a:p>
        </p:txBody>
      </p:sp>
      <p:pic>
        <p:nvPicPr>
          <p:cNvPr id="2" name="Picture 1"/>
          <p:cNvPicPr>
            <a:picLocks noChangeAspect="1"/>
          </p:cNvPicPr>
          <p:nvPr/>
        </p:nvPicPr>
        <p:blipFill>
          <a:blip r:embed="rId7"/>
          <a:stretch>
            <a:fillRect/>
          </a:stretch>
        </p:blipFill>
        <p:spPr>
          <a:xfrm>
            <a:off x="731791" y="3800724"/>
            <a:ext cx="2179831" cy="1631402"/>
          </a:xfrm>
          <a:prstGeom prst="rect">
            <a:avLst/>
          </a:prstGeom>
        </p:spPr>
      </p:pic>
      <p:sp>
        <p:nvSpPr>
          <p:cNvPr id="18" name="Retângulo 4"/>
          <p:cNvSpPr/>
          <p:nvPr/>
        </p:nvSpPr>
        <p:spPr>
          <a:xfrm rot="10800000" flipV="1">
            <a:off x="2069" y="5784411"/>
            <a:ext cx="12192000" cy="107288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Cambria" panose="02040503050406030204" pitchFamily="18" charset="0"/>
                <a:ea typeface="Cambria" panose="02040503050406030204" pitchFamily="18" charset="0"/>
              </a:rPr>
              <a:t>IWA World Water Congress &amp; Exhibition</a:t>
            </a:r>
          </a:p>
          <a:p>
            <a:pPr algn="r"/>
            <a:r>
              <a:rPr lang="en-US" sz="1400" dirty="0" smtClean="0">
                <a:latin typeface="Cambria" panose="02040503050406030204" pitchFamily="18" charset="0"/>
                <a:ea typeface="Cambria" panose="02040503050406030204" pitchFamily="18" charset="0"/>
              </a:rPr>
              <a:t>19</a:t>
            </a:r>
            <a:r>
              <a:rPr lang="en-US" sz="1400" baseline="30000" dirty="0" smtClean="0">
                <a:latin typeface="Cambria" panose="02040503050406030204" pitchFamily="18" charset="0"/>
                <a:ea typeface="Cambria" panose="02040503050406030204" pitchFamily="18" charset="0"/>
              </a:rPr>
              <a:t>th</a:t>
            </a:r>
            <a:r>
              <a:rPr lang="en-US" sz="1400" dirty="0" smtClean="0">
                <a:latin typeface="Cambria" panose="02040503050406030204" pitchFamily="18" charset="0"/>
                <a:ea typeface="Cambria" panose="02040503050406030204" pitchFamily="18" charset="0"/>
              </a:rPr>
              <a:t> September </a:t>
            </a:r>
            <a:r>
              <a:rPr lang="en-US" sz="1400" dirty="0">
                <a:latin typeface="Cambria" panose="02040503050406030204" pitchFamily="18" charset="0"/>
                <a:ea typeface="Cambria" panose="02040503050406030204" pitchFamily="18" charset="0"/>
              </a:rPr>
              <a:t>2018</a:t>
            </a:r>
          </a:p>
          <a:p>
            <a:pPr algn="r"/>
            <a:r>
              <a:rPr lang="en-US" sz="1400" dirty="0">
                <a:latin typeface="Cambria" panose="02040503050406030204" pitchFamily="18" charset="0"/>
                <a:ea typeface="Cambria" panose="02040503050406030204" pitchFamily="18" charset="0"/>
              </a:rPr>
              <a:t>Tokyo, Japan</a:t>
            </a:r>
            <a:endParaRPr lang="pt-PT" sz="1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632185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tângulo 8"/>
          <p:cNvSpPr/>
          <p:nvPr/>
        </p:nvSpPr>
        <p:spPr>
          <a:xfrm>
            <a:off x="1" y="233850"/>
            <a:ext cx="9833316" cy="646331"/>
          </a:xfrm>
          <a:prstGeom prst="rect">
            <a:avLst/>
          </a:prstGeom>
        </p:spPr>
        <p:txBody>
          <a:bodyPr wrap="square">
            <a:spAutoFit/>
          </a:bodyPr>
          <a:lstStyle/>
          <a:p>
            <a:pPr algn="r"/>
            <a:r>
              <a:rPr lang="en-US" b="1" cap="small" dirty="0" smtClean="0">
                <a:latin typeface="Arial" panose="020B0604020202020204" pitchFamily="34" charset="0"/>
                <a:ea typeface="Verdana" panose="020B0604030504040204" pitchFamily="34" charset="0"/>
                <a:cs typeface="Arial" panose="020B0604020202020204" pitchFamily="34" charset="0"/>
              </a:rPr>
              <a:t>Space </a:t>
            </a:r>
            <a:r>
              <a:rPr lang="en-US" b="1" cap="small" dirty="0">
                <a:latin typeface="Arial" panose="020B0604020202020204" pitchFamily="34" charset="0"/>
                <a:ea typeface="Verdana" panose="020B0604030504040204" pitchFamily="34" charset="0"/>
                <a:cs typeface="Arial" panose="020B0604020202020204" pitchFamily="34" charset="0"/>
              </a:rPr>
              <a:t>Assisted Water Quality Forecasting Platform for Optimized Decision Making in Water Supply </a:t>
            </a:r>
            <a:r>
              <a:rPr lang="en-US" b="1" cap="small" dirty="0" smtClean="0">
                <a:latin typeface="Arial" panose="020B0604020202020204" pitchFamily="34" charset="0"/>
                <a:ea typeface="Verdana" panose="020B0604030504040204" pitchFamily="34" charset="0"/>
                <a:cs typeface="Arial" panose="020B0604020202020204" pitchFamily="34" charset="0"/>
              </a:rPr>
              <a:t>Services</a:t>
            </a:r>
            <a:endParaRPr lang="en-US" b="1" cap="small" dirty="0">
              <a:latin typeface="Arial" panose="020B0604020202020204" pitchFamily="34" charset="0"/>
              <a:ea typeface="Verdana" panose="020B0604030504040204" pitchFamily="34" charset="0"/>
              <a:cs typeface="Arial" panose="020B0604020202020204" pitchFamily="34" charset="0"/>
            </a:endParaRPr>
          </a:p>
        </p:txBody>
      </p:sp>
      <p:pic>
        <p:nvPicPr>
          <p:cNvPr id="29" name="Picture 28"/>
          <p:cNvPicPr>
            <a:picLocks noChangeAspect="1"/>
          </p:cNvPicPr>
          <p:nvPr/>
        </p:nvPicPr>
        <p:blipFill>
          <a:blip r:embed="rId3"/>
          <a:stretch>
            <a:fillRect/>
          </a:stretch>
        </p:blipFill>
        <p:spPr>
          <a:xfrm>
            <a:off x="10192542" y="135219"/>
            <a:ext cx="1415143" cy="782491"/>
          </a:xfrm>
          <a:prstGeom prst="rect">
            <a:avLst/>
          </a:prstGeom>
        </p:spPr>
      </p:pic>
      <p:sp>
        <p:nvSpPr>
          <p:cNvPr id="30" name="Retângulo 8"/>
          <p:cNvSpPr/>
          <p:nvPr/>
        </p:nvSpPr>
        <p:spPr>
          <a:xfrm>
            <a:off x="284321" y="715221"/>
            <a:ext cx="7211607" cy="1169551"/>
          </a:xfrm>
          <a:prstGeom prst="rect">
            <a:avLst/>
          </a:prstGeom>
        </p:spPr>
        <p:txBody>
          <a:bodyPr wrap="square">
            <a:spAutoFit/>
          </a:bodyPr>
          <a:lstStyle/>
          <a:p>
            <a:r>
              <a:rPr lang="en-US" sz="1400" b="1" dirty="0" smtClean="0">
                <a:latin typeface="Arial" panose="020B0604020202020204" pitchFamily="34" charset="0"/>
                <a:ea typeface="Verdana" panose="020B0604030504040204" pitchFamily="34" charset="0"/>
                <a:cs typeface="Arial" panose="020B0604020202020204" pitchFamily="34" charset="0"/>
              </a:rPr>
              <a:t>The science behind the services…</a:t>
            </a:r>
            <a:endParaRPr lang="en-US" sz="1400" i="1" dirty="0" smtClean="0"/>
          </a:p>
          <a:p>
            <a:endParaRPr lang="en-US" sz="1400" i="1" dirty="0"/>
          </a:p>
          <a:p>
            <a:r>
              <a:rPr lang="en-US" sz="1400" i="1" dirty="0" smtClean="0"/>
              <a:t>…real-time </a:t>
            </a:r>
            <a:r>
              <a:rPr lang="en-US" sz="1400" i="1" dirty="0"/>
              <a:t>EO data </a:t>
            </a:r>
            <a:r>
              <a:rPr lang="en-US" sz="1400" i="1" dirty="0" smtClean="0"/>
              <a:t>assimilation in </a:t>
            </a:r>
            <a:r>
              <a:rPr lang="en-US" sz="1400" i="1" dirty="0"/>
              <a:t>the </a:t>
            </a:r>
            <a:r>
              <a:rPr lang="en-US" sz="1400" i="1" dirty="0" smtClean="0"/>
              <a:t>WQ Model to improve model performance and operational </a:t>
            </a:r>
            <a:r>
              <a:rPr lang="en-US" sz="1400" i="1" dirty="0"/>
              <a:t>coupling of HYPE model to hydrodynamic and water quality models in water reservoirs </a:t>
            </a:r>
            <a:r>
              <a:rPr lang="en-US" sz="1400" i="1" dirty="0" smtClean="0"/>
              <a:t>providing near </a:t>
            </a:r>
            <a:r>
              <a:rPr lang="en-US" sz="1400" i="1" dirty="0"/>
              <a:t>real time, downscaled water quality </a:t>
            </a:r>
            <a:r>
              <a:rPr lang="en-US" sz="1400" i="1" dirty="0" smtClean="0"/>
              <a:t>forecasts</a:t>
            </a:r>
            <a:endParaRPr lang="en-US" sz="1400" dirty="0"/>
          </a:p>
        </p:txBody>
      </p:sp>
      <p:pic>
        <p:nvPicPr>
          <p:cNvPr id="4" name="Picture 3"/>
          <p:cNvPicPr>
            <a:picLocks noChangeAspect="1"/>
          </p:cNvPicPr>
          <p:nvPr/>
        </p:nvPicPr>
        <p:blipFill>
          <a:blip r:embed="rId4"/>
          <a:stretch>
            <a:fillRect/>
          </a:stretch>
        </p:blipFill>
        <p:spPr>
          <a:xfrm>
            <a:off x="10420969" y="1045754"/>
            <a:ext cx="907824" cy="907824"/>
          </a:xfrm>
          <a:prstGeom prst="rect">
            <a:avLst/>
          </a:prstGeom>
        </p:spPr>
      </p:pic>
      <p:pic>
        <p:nvPicPr>
          <p:cNvPr id="2" name="Picture 1"/>
          <p:cNvPicPr>
            <a:picLocks noChangeAspect="1"/>
          </p:cNvPicPr>
          <p:nvPr/>
        </p:nvPicPr>
        <p:blipFill>
          <a:blip r:embed="rId5"/>
          <a:stretch>
            <a:fillRect/>
          </a:stretch>
        </p:blipFill>
        <p:spPr>
          <a:xfrm>
            <a:off x="158890" y="2517646"/>
            <a:ext cx="3695658" cy="3141077"/>
          </a:xfrm>
          <a:prstGeom prst="rect">
            <a:avLst/>
          </a:prstGeom>
        </p:spPr>
      </p:pic>
      <p:pic>
        <p:nvPicPr>
          <p:cNvPr id="7" name="Picture 6"/>
          <p:cNvPicPr>
            <a:picLocks noChangeAspect="1"/>
          </p:cNvPicPr>
          <p:nvPr/>
        </p:nvPicPr>
        <p:blipFill>
          <a:blip r:embed="rId6"/>
          <a:stretch>
            <a:fillRect/>
          </a:stretch>
        </p:blipFill>
        <p:spPr>
          <a:xfrm>
            <a:off x="6267842" y="2081622"/>
            <a:ext cx="4823645" cy="3325392"/>
          </a:xfrm>
          <a:prstGeom prst="rect">
            <a:avLst/>
          </a:prstGeom>
        </p:spPr>
      </p:pic>
      <p:sp>
        <p:nvSpPr>
          <p:cNvPr id="9" name="Explosion 1 8"/>
          <p:cNvSpPr/>
          <p:nvPr/>
        </p:nvSpPr>
        <p:spPr>
          <a:xfrm>
            <a:off x="2949533" y="2983711"/>
            <a:ext cx="3695570" cy="2763874"/>
          </a:xfrm>
          <a:prstGeom prst="irregularSeal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1200" b="1" spc="40" dirty="0">
                <a:solidFill>
                  <a:srgbClr val="384649"/>
                </a:solidFill>
                <a:latin typeface="Corbel" panose="020B0503020204020204" pitchFamily="34" charset="0"/>
                <a:cs typeface="Segoe UI" panose="020B0502040204020203" pitchFamily="34" charset="0"/>
              </a:rPr>
              <a:t>Up to 10-day forecasts of water levels and key water quality parameters (chlorophyll, sediments, nutrients, dissolved oxygen</a:t>
            </a:r>
            <a:endParaRPr lang="en-US" sz="1200" dirty="0"/>
          </a:p>
        </p:txBody>
      </p:sp>
      <p:sp>
        <p:nvSpPr>
          <p:cNvPr id="17" name="Rectangle 16"/>
          <p:cNvSpPr/>
          <p:nvPr/>
        </p:nvSpPr>
        <p:spPr>
          <a:xfrm>
            <a:off x="284321" y="2076090"/>
            <a:ext cx="3762557" cy="307777"/>
          </a:xfrm>
          <a:prstGeom prst="rect">
            <a:avLst/>
          </a:prstGeom>
        </p:spPr>
        <p:txBody>
          <a:bodyPr wrap="square">
            <a:spAutoFit/>
          </a:bodyPr>
          <a:lstStyle/>
          <a:p>
            <a:r>
              <a:rPr lang="en-US" sz="1400" b="1" dirty="0" smtClean="0">
                <a:latin typeface="Calibri" panose="020F0502020204030204" pitchFamily="34" charset="0"/>
                <a:cs typeface="Calibri" panose="020F0502020204030204" pitchFamily="34" charset="0"/>
              </a:rPr>
              <a:t>Ensemble </a:t>
            </a:r>
            <a:r>
              <a:rPr lang="en-US" sz="1400" b="1" dirty="0" err="1" smtClean="0">
                <a:latin typeface="Calibri" panose="020F0502020204030204" pitchFamily="34" charset="0"/>
                <a:cs typeface="Calibri" panose="020F0502020204030204" pitchFamily="34" charset="0"/>
              </a:rPr>
              <a:t>Kalman</a:t>
            </a:r>
            <a:r>
              <a:rPr lang="en-US" sz="1400" b="1" dirty="0" smtClean="0">
                <a:latin typeface="Calibri" panose="020F0502020204030204" pitchFamily="34" charset="0"/>
                <a:cs typeface="Calibri" panose="020F0502020204030204" pitchFamily="34" charset="0"/>
              </a:rPr>
              <a:t> Filter</a:t>
            </a:r>
            <a:endParaRPr lang="en-US" sz="1400" b="1" dirty="0">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xmlns="" id="{1598B02D-580F-4FA8-A8A1-D116EB3F1508}"/>
              </a:ext>
            </a:extLst>
          </p:cNvPr>
          <p:cNvSpPr/>
          <p:nvPr/>
        </p:nvSpPr>
        <p:spPr>
          <a:xfrm>
            <a:off x="5265375" y="1976464"/>
            <a:ext cx="2134234" cy="307777"/>
          </a:xfrm>
          <a:prstGeom prst="rect">
            <a:avLst/>
          </a:prstGeom>
        </p:spPr>
        <p:txBody>
          <a:bodyPr wrap="square">
            <a:spAutoFit/>
          </a:bodyPr>
          <a:lstStyle/>
          <a:p>
            <a:r>
              <a:rPr lang="en-US" sz="1400" b="1" dirty="0">
                <a:latin typeface="Calibri" panose="020F0502020204030204" pitchFamily="34" charset="0"/>
                <a:cs typeface="Calibri" panose="020F0502020204030204" pitchFamily="34" charset="0"/>
              </a:rPr>
              <a:t>Operationalization</a:t>
            </a:r>
          </a:p>
        </p:txBody>
      </p:sp>
      <p:sp>
        <p:nvSpPr>
          <p:cNvPr id="14" name="Retângulo 4"/>
          <p:cNvSpPr/>
          <p:nvPr/>
        </p:nvSpPr>
        <p:spPr>
          <a:xfrm rot="10800000" flipV="1">
            <a:off x="2069" y="5784411"/>
            <a:ext cx="12192000" cy="107288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Cambria" panose="02040503050406030204" pitchFamily="18" charset="0"/>
                <a:ea typeface="Cambria" panose="02040503050406030204" pitchFamily="18" charset="0"/>
              </a:rPr>
              <a:t>IWA World Water Congress &amp; Exhibition</a:t>
            </a:r>
          </a:p>
          <a:p>
            <a:pPr algn="r"/>
            <a:r>
              <a:rPr lang="en-US" sz="1400" dirty="0" smtClean="0">
                <a:latin typeface="Cambria" panose="02040503050406030204" pitchFamily="18" charset="0"/>
                <a:ea typeface="Cambria" panose="02040503050406030204" pitchFamily="18" charset="0"/>
              </a:rPr>
              <a:t>19</a:t>
            </a:r>
            <a:r>
              <a:rPr lang="en-US" sz="1400" baseline="30000" dirty="0" smtClean="0">
                <a:latin typeface="Cambria" panose="02040503050406030204" pitchFamily="18" charset="0"/>
                <a:ea typeface="Cambria" panose="02040503050406030204" pitchFamily="18" charset="0"/>
              </a:rPr>
              <a:t>th</a:t>
            </a:r>
            <a:r>
              <a:rPr lang="en-US" sz="1400" dirty="0" smtClean="0">
                <a:latin typeface="Cambria" panose="02040503050406030204" pitchFamily="18" charset="0"/>
                <a:ea typeface="Cambria" panose="02040503050406030204" pitchFamily="18" charset="0"/>
              </a:rPr>
              <a:t> September </a:t>
            </a:r>
            <a:r>
              <a:rPr lang="en-US" sz="1400" dirty="0">
                <a:latin typeface="Cambria" panose="02040503050406030204" pitchFamily="18" charset="0"/>
                <a:ea typeface="Cambria" panose="02040503050406030204" pitchFamily="18" charset="0"/>
              </a:rPr>
              <a:t>2018</a:t>
            </a:r>
          </a:p>
          <a:p>
            <a:pPr algn="r"/>
            <a:r>
              <a:rPr lang="en-US" sz="1400" dirty="0">
                <a:latin typeface="Cambria" panose="02040503050406030204" pitchFamily="18" charset="0"/>
                <a:ea typeface="Cambria" panose="02040503050406030204" pitchFamily="18" charset="0"/>
              </a:rPr>
              <a:t>Tokyo, Japan</a:t>
            </a:r>
            <a:endParaRPr lang="pt-PT" sz="1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8690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tângulo 8"/>
          <p:cNvSpPr/>
          <p:nvPr/>
        </p:nvSpPr>
        <p:spPr>
          <a:xfrm>
            <a:off x="1" y="233850"/>
            <a:ext cx="9833316" cy="646331"/>
          </a:xfrm>
          <a:prstGeom prst="rect">
            <a:avLst/>
          </a:prstGeom>
        </p:spPr>
        <p:txBody>
          <a:bodyPr wrap="square">
            <a:spAutoFit/>
          </a:bodyPr>
          <a:lstStyle/>
          <a:p>
            <a:pPr algn="r"/>
            <a:r>
              <a:rPr lang="en-US" b="1" cap="small" dirty="0" smtClean="0">
                <a:latin typeface="Arial" panose="020B0604020202020204" pitchFamily="34" charset="0"/>
                <a:ea typeface="Verdana" panose="020B0604030504040204" pitchFamily="34" charset="0"/>
                <a:cs typeface="Arial" panose="020B0604020202020204" pitchFamily="34" charset="0"/>
              </a:rPr>
              <a:t>Space </a:t>
            </a:r>
            <a:r>
              <a:rPr lang="en-US" b="1" cap="small" dirty="0">
                <a:latin typeface="Arial" panose="020B0604020202020204" pitchFamily="34" charset="0"/>
                <a:ea typeface="Verdana" panose="020B0604030504040204" pitchFamily="34" charset="0"/>
                <a:cs typeface="Arial" panose="020B0604020202020204" pitchFamily="34" charset="0"/>
              </a:rPr>
              <a:t>Assisted Water Quality Forecasting Platform for Optimized Decision Making in Water Supply </a:t>
            </a:r>
            <a:r>
              <a:rPr lang="en-US" b="1" cap="small" dirty="0" smtClean="0">
                <a:latin typeface="Arial" panose="020B0604020202020204" pitchFamily="34" charset="0"/>
                <a:ea typeface="Verdana" panose="020B0604030504040204" pitchFamily="34" charset="0"/>
                <a:cs typeface="Arial" panose="020B0604020202020204" pitchFamily="34" charset="0"/>
              </a:rPr>
              <a:t>Services</a:t>
            </a:r>
            <a:endParaRPr lang="en-US" b="1" cap="small" dirty="0">
              <a:latin typeface="Arial" panose="020B0604020202020204" pitchFamily="34" charset="0"/>
              <a:ea typeface="Verdana" panose="020B0604030504040204" pitchFamily="34" charset="0"/>
              <a:cs typeface="Arial" panose="020B0604020202020204" pitchFamily="34" charset="0"/>
            </a:endParaRPr>
          </a:p>
        </p:txBody>
      </p:sp>
      <p:pic>
        <p:nvPicPr>
          <p:cNvPr id="54" name="Picture 53"/>
          <p:cNvPicPr>
            <a:picLocks noChangeAspect="1"/>
          </p:cNvPicPr>
          <p:nvPr/>
        </p:nvPicPr>
        <p:blipFill>
          <a:blip r:embed="rId3"/>
          <a:stretch>
            <a:fillRect/>
          </a:stretch>
        </p:blipFill>
        <p:spPr>
          <a:xfrm>
            <a:off x="10192542" y="135219"/>
            <a:ext cx="1415143" cy="782491"/>
          </a:xfrm>
          <a:prstGeom prst="rect">
            <a:avLst/>
          </a:prstGeom>
        </p:spPr>
      </p:pic>
      <p:sp>
        <p:nvSpPr>
          <p:cNvPr id="55" name="Retângulo 8"/>
          <p:cNvSpPr/>
          <p:nvPr/>
        </p:nvSpPr>
        <p:spPr>
          <a:xfrm>
            <a:off x="260186" y="773285"/>
            <a:ext cx="7211607" cy="1169551"/>
          </a:xfrm>
          <a:prstGeom prst="rect">
            <a:avLst/>
          </a:prstGeom>
        </p:spPr>
        <p:txBody>
          <a:bodyPr wrap="square">
            <a:spAutoFit/>
          </a:bodyPr>
          <a:lstStyle/>
          <a:p>
            <a:r>
              <a:rPr lang="en-US" sz="1400" b="1" dirty="0" smtClean="0">
                <a:latin typeface="Arial" panose="020B0604020202020204" pitchFamily="34" charset="0"/>
                <a:ea typeface="Verdana" panose="020B0604030504040204" pitchFamily="34" charset="0"/>
                <a:cs typeface="Arial" panose="020B0604020202020204" pitchFamily="34" charset="0"/>
              </a:rPr>
              <a:t>The science behind the services…</a:t>
            </a:r>
            <a:endParaRPr lang="en-US" sz="1400" i="1" dirty="0" smtClean="0"/>
          </a:p>
          <a:p>
            <a:endParaRPr lang="en-US" sz="1400" i="1" dirty="0"/>
          </a:p>
          <a:p>
            <a:r>
              <a:rPr lang="en-US" sz="1400" i="1" dirty="0" smtClean="0"/>
              <a:t>Machine </a:t>
            </a:r>
            <a:r>
              <a:rPr lang="en-US" sz="1400" i="1" dirty="0"/>
              <a:t>learning techniques </a:t>
            </a:r>
            <a:r>
              <a:rPr lang="en-US" sz="1400" i="1" dirty="0" smtClean="0"/>
              <a:t>have </a:t>
            </a:r>
            <a:r>
              <a:rPr lang="en-US" sz="1400" i="1" dirty="0"/>
              <a:t>been developed to simulate the operation of various critical processes (pre-oxidation, </a:t>
            </a:r>
            <a:r>
              <a:rPr lang="en-US" sz="1400" i="1" dirty="0" err="1"/>
              <a:t>ozonation</a:t>
            </a:r>
            <a:r>
              <a:rPr lang="en-US" sz="1400" i="1" dirty="0"/>
              <a:t> unit, sedimentation – flocculation, filters).</a:t>
            </a:r>
          </a:p>
          <a:p>
            <a:endParaRPr lang="en-US" sz="1400" i="1" dirty="0"/>
          </a:p>
        </p:txBody>
      </p:sp>
      <p:pic>
        <p:nvPicPr>
          <p:cNvPr id="56" name="Picture 55"/>
          <p:cNvPicPr>
            <a:picLocks noChangeAspect="1"/>
          </p:cNvPicPr>
          <p:nvPr/>
        </p:nvPicPr>
        <p:blipFill>
          <a:blip r:embed="rId4"/>
          <a:stretch>
            <a:fillRect/>
          </a:stretch>
        </p:blipFill>
        <p:spPr>
          <a:xfrm>
            <a:off x="10420969" y="1045754"/>
            <a:ext cx="907824" cy="907824"/>
          </a:xfrm>
          <a:prstGeom prst="rect">
            <a:avLst/>
          </a:prstGeom>
        </p:spPr>
      </p:pic>
      <p:sp>
        <p:nvSpPr>
          <p:cNvPr id="10" name="Retângulo 4"/>
          <p:cNvSpPr/>
          <p:nvPr/>
        </p:nvSpPr>
        <p:spPr>
          <a:xfrm rot="10800000" flipV="1">
            <a:off x="2069" y="5784411"/>
            <a:ext cx="12192000" cy="107288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Cambria" panose="02040503050406030204" pitchFamily="18" charset="0"/>
                <a:ea typeface="Cambria" panose="02040503050406030204" pitchFamily="18" charset="0"/>
              </a:rPr>
              <a:t>IWA World Water Congress &amp; Exhibition</a:t>
            </a:r>
          </a:p>
          <a:p>
            <a:pPr algn="r"/>
            <a:r>
              <a:rPr lang="en-US" sz="1400" dirty="0" smtClean="0">
                <a:latin typeface="Cambria" panose="02040503050406030204" pitchFamily="18" charset="0"/>
                <a:ea typeface="Cambria" panose="02040503050406030204" pitchFamily="18" charset="0"/>
              </a:rPr>
              <a:t>19</a:t>
            </a:r>
            <a:r>
              <a:rPr lang="en-US" sz="1400" baseline="30000" dirty="0" smtClean="0">
                <a:latin typeface="Cambria" panose="02040503050406030204" pitchFamily="18" charset="0"/>
                <a:ea typeface="Cambria" panose="02040503050406030204" pitchFamily="18" charset="0"/>
              </a:rPr>
              <a:t>th</a:t>
            </a:r>
            <a:r>
              <a:rPr lang="en-US" sz="1400" dirty="0" smtClean="0">
                <a:latin typeface="Cambria" panose="02040503050406030204" pitchFamily="18" charset="0"/>
                <a:ea typeface="Cambria" panose="02040503050406030204" pitchFamily="18" charset="0"/>
              </a:rPr>
              <a:t> September </a:t>
            </a:r>
            <a:r>
              <a:rPr lang="en-US" sz="1400" dirty="0">
                <a:latin typeface="Cambria" panose="02040503050406030204" pitchFamily="18" charset="0"/>
                <a:ea typeface="Cambria" panose="02040503050406030204" pitchFamily="18" charset="0"/>
              </a:rPr>
              <a:t>2018</a:t>
            </a:r>
          </a:p>
          <a:p>
            <a:pPr algn="r"/>
            <a:r>
              <a:rPr lang="en-US" sz="1400" dirty="0">
                <a:latin typeface="Cambria" panose="02040503050406030204" pitchFamily="18" charset="0"/>
                <a:ea typeface="Cambria" panose="02040503050406030204" pitchFamily="18" charset="0"/>
              </a:rPr>
              <a:t>Tokyo, Japan</a:t>
            </a:r>
            <a:endParaRPr lang="pt-PT" sz="1400" dirty="0">
              <a:latin typeface="Cambria" panose="02040503050406030204" pitchFamily="18" charset="0"/>
              <a:ea typeface="Cambria" panose="02040503050406030204" pitchFamily="18" charset="0"/>
            </a:endParaRPr>
          </a:p>
        </p:txBody>
      </p:sp>
      <p:sp>
        <p:nvSpPr>
          <p:cNvPr id="14" name="Rectangle 37">
            <a:extLst>
              <a:ext uri="{FF2B5EF4-FFF2-40B4-BE49-F238E27FC236}">
                <a16:creationId xmlns="" xmlns:a16="http://schemas.microsoft.com/office/drawing/2014/main" id="{4438AFA9-7F5E-402D-BB72-1B9F7BBCDD5F}"/>
              </a:ext>
            </a:extLst>
          </p:cNvPr>
          <p:cNvSpPr/>
          <p:nvPr/>
        </p:nvSpPr>
        <p:spPr>
          <a:xfrm>
            <a:off x="536252" y="1962700"/>
            <a:ext cx="3135416" cy="923330"/>
          </a:xfrm>
          <a:prstGeom prst="rect">
            <a:avLst/>
          </a:prstGeom>
        </p:spPr>
        <p:txBody>
          <a:bodyPr wrap="square">
            <a:spAutoFit/>
          </a:bodyPr>
          <a:lstStyle/>
          <a:p>
            <a:pPr algn="ctr"/>
            <a:r>
              <a:rPr lang="en-US" b="1" u="sng" dirty="0">
                <a:solidFill>
                  <a:srgbClr val="384649"/>
                </a:solidFill>
                <a:latin typeface="Corbel" panose="020B0503020204020204" pitchFamily="34" charset="0"/>
                <a:ea typeface="Calibri" panose="020F0502020204030204" pitchFamily="34" charset="0"/>
                <a:cs typeface="Calibri" panose="020F0502020204030204" pitchFamily="34" charset="0"/>
              </a:rPr>
              <a:t>Machine-learning algorithms </a:t>
            </a:r>
            <a:r>
              <a:rPr lang="en-US" dirty="0">
                <a:solidFill>
                  <a:srgbClr val="384649"/>
                </a:solidFill>
                <a:latin typeface="Corbel" panose="020B0503020204020204" pitchFamily="34" charset="0"/>
                <a:ea typeface="Calibri" panose="020F0502020204030204" pitchFamily="34" charset="0"/>
                <a:cs typeface="Calibri" panose="020F0502020204030204" pitchFamily="34" charset="0"/>
              </a:rPr>
              <a:t>are implemented to simulate each process separately</a:t>
            </a:r>
            <a:endParaRPr lang="en-US" dirty="0">
              <a:solidFill>
                <a:srgbClr val="384649"/>
              </a:solidFill>
              <a:latin typeface="Corbel" panose="020B0503020204020204" pitchFamily="34" charset="0"/>
            </a:endParaRPr>
          </a:p>
        </p:txBody>
      </p:sp>
      <p:pic>
        <p:nvPicPr>
          <p:cNvPr id="15" name="Γραφικό 34" descr="Βέλος: Ευθύγραμμο">
            <a:extLst>
              <a:ext uri="{FF2B5EF4-FFF2-40B4-BE49-F238E27FC236}">
                <a16:creationId xmlns="" xmlns:a16="http://schemas.microsoft.com/office/drawing/2014/main" id="{F2C75134-C112-430E-92F1-EC46E543604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rot="10800000">
            <a:off x="3938534" y="2218407"/>
            <a:ext cx="712865" cy="628519"/>
          </a:xfrm>
          <a:prstGeom prst="rect">
            <a:avLst/>
          </a:prstGeom>
        </p:spPr>
      </p:pic>
      <p:sp>
        <p:nvSpPr>
          <p:cNvPr id="16" name="Ορθογώνιο 32">
            <a:extLst>
              <a:ext uri="{FF2B5EF4-FFF2-40B4-BE49-F238E27FC236}">
                <a16:creationId xmlns="" xmlns:a16="http://schemas.microsoft.com/office/drawing/2014/main" id="{B2369647-3F4A-4A67-9587-D21AAE43460F}"/>
              </a:ext>
            </a:extLst>
          </p:cNvPr>
          <p:cNvSpPr/>
          <p:nvPr/>
        </p:nvSpPr>
        <p:spPr>
          <a:xfrm>
            <a:off x="5089820" y="1785828"/>
            <a:ext cx="5184586" cy="1774588"/>
          </a:xfrm>
          <a:prstGeom prst="rect">
            <a:avLst/>
          </a:prstGeom>
        </p:spPr>
        <p:txBody>
          <a:bodyPr wrap="square">
            <a:spAutoFit/>
          </a:bodyPr>
          <a:lstStyle/>
          <a:p>
            <a:pPr marL="285750" indent="-285750">
              <a:lnSpc>
                <a:spcPct val="115000"/>
              </a:lnSpc>
              <a:buFont typeface="Arial" panose="020B0604020202020204" pitchFamily="34" charset="0"/>
              <a:buChar char="•"/>
            </a:pPr>
            <a:r>
              <a:rPr lang="en-GB" sz="1600" dirty="0">
                <a:solidFill>
                  <a:srgbClr val="384649"/>
                </a:solidFill>
                <a:latin typeface="Corbel" panose="020B0503020204020204" pitchFamily="34" charset="0"/>
                <a:cs typeface="Calibri" panose="020F0502020204030204" pitchFamily="34" charset="0"/>
              </a:rPr>
              <a:t>Highly adaptable to WTPs that may deviate from conventional water treatment schemes</a:t>
            </a:r>
          </a:p>
          <a:p>
            <a:pPr marL="285750" indent="-285750">
              <a:lnSpc>
                <a:spcPct val="115000"/>
              </a:lnSpc>
              <a:buFont typeface="Arial" panose="020B0604020202020204" pitchFamily="34" charset="0"/>
              <a:buChar char="•"/>
            </a:pPr>
            <a:r>
              <a:rPr lang="en-GB" sz="1600" dirty="0">
                <a:solidFill>
                  <a:srgbClr val="384649"/>
                </a:solidFill>
                <a:latin typeface="Corbel" panose="020B0503020204020204" pitchFamily="34" charset="0"/>
                <a:cs typeface="Calibri" panose="020F0502020204030204" pitchFamily="34" charset="0"/>
              </a:rPr>
              <a:t>Simple with workable computational burden during calibration and </a:t>
            </a:r>
            <a:r>
              <a:rPr lang="en-GB" sz="1600" dirty="0" smtClean="0">
                <a:solidFill>
                  <a:srgbClr val="384649"/>
                </a:solidFill>
                <a:latin typeface="Corbel" panose="020B0503020204020204" pitchFamily="34" charset="0"/>
                <a:cs typeface="Calibri" panose="020F0502020204030204" pitchFamily="34" charset="0"/>
              </a:rPr>
              <a:t>forecasting</a:t>
            </a:r>
          </a:p>
          <a:p>
            <a:pPr marL="285750" indent="-285750">
              <a:lnSpc>
                <a:spcPct val="115000"/>
              </a:lnSpc>
              <a:buFont typeface="Arial" panose="020B0604020202020204" pitchFamily="34" charset="0"/>
              <a:buChar char="•"/>
            </a:pPr>
            <a:r>
              <a:rPr lang="en-GB" sz="1600" dirty="0">
                <a:solidFill>
                  <a:srgbClr val="384649"/>
                </a:solidFill>
                <a:latin typeface="Corbel" panose="020B0503020204020204" pitchFamily="34" charset="0"/>
                <a:cs typeface="Calibri" panose="020F0502020204030204" pitchFamily="34" charset="0"/>
              </a:rPr>
              <a:t>Out-of-sample extrapolation may be problematic</a:t>
            </a:r>
            <a:endParaRPr lang="en-US" sz="1600" dirty="0">
              <a:solidFill>
                <a:srgbClr val="384649"/>
              </a:solidFill>
              <a:latin typeface="Corbel" panose="020B0503020204020204" pitchFamily="34" charset="0"/>
              <a:cs typeface="Calibri" panose="020F0502020204030204" pitchFamily="34" charset="0"/>
            </a:endParaRPr>
          </a:p>
          <a:p>
            <a:pPr marL="285750" indent="-285750">
              <a:lnSpc>
                <a:spcPct val="115000"/>
              </a:lnSpc>
              <a:spcAft>
                <a:spcPts val="1000"/>
              </a:spcAft>
              <a:buFont typeface="Arial" panose="020B0604020202020204" pitchFamily="34" charset="0"/>
              <a:buChar char="•"/>
            </a:pPr>
            <a:endParaRPr lang="en-GB" sz="1600" dirty="0">
              <a:solidFill>
                <a:srgbClr val="384649"/>
              </a:solidFill>
              <a:latin typeface="Corbel" panose="020B0503020204020204" pitchFamily="34" charset="0"/>
              <a:cs typeface="Calibri" panose="020F0502020204030204" pitchFamily="34" charset="0"/>
            </a:endParaRPr>
          </a:p>
        </p:txBody>
      </p:sp>
      <p:pic>
        <p:nvPicPr>
          <p:cNvPr id="17" name="Graphic 4" descr="Smiling Face with No Fill">
            <a:extLst>
              <a:ext uri="{FF2B5EF4-FFF2-40B4-BE49-F238E27FC236}">
                <a16:creationId xmlns="" xmlns:a16="http://schemas.microsoft.com/office/drawing/2014/main" id="{A9E04A02-5CCD-425D-9AE8-F358A4E8AA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9814607" y="1766712"/>
            <a:ext cx="352248" cy="352248"/>
          </a:xfrm>
          <a:prstGeom prst="rect">
            <a:avLst/>
          </a:prstGeom>
        </p:spPr>
      </p:pic>
      <p:pic>
        <p:nvPicPr>
          <p:cNvPr id="19" name="Graphic 6" descr="Confused Face with No Fill">
            <a:extLst>
              <a:ext uri="{FF2B5EF4-FFF2-40B4-BE49-F238E27FC236}">
                <a16:creationId xmlns="" xmlns:a16="http://schemas.microsoft.com/office/drawing/2014/main" id="{20961F38-B60A-443F-A335-DBA189A1B6B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9809898" y="2860852"/>
            <a:ext cx="376366" cy="376366"/>
          </a:xfrm>
          <a:prstGeom prst="rect">
            <a:avLst/>
          </a:prstGeom>
        </p:spPr>
      </p:pic>
      <p:pic>
        <p:nvPicPr>
          <p:cNvPr id="20" name="Graphic 4" descr="Smiling Face with No Fill">
            <a:extLst>
              <a:ext uri="{FF2B5EF4-FFF2-40B4-BE49-F238E27FC236}">
                <a16:creationId xmlns="" xmlns:a16="http://schemas.microsoft.com/office/drawing/2014/main" id="{A9E04A02-5CCD-425D-9AE8-F358A4E8AA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9809898" y="2329261"/>
            <a:ext cx="352248" cy="352248"/>
          </a:xfrm>
          <a:prstGeom prst="rect">
            <a:avLst/>
          </a:prstGeom>
        </p:spPr>
      </p:pic>
      <p:grpSp>
        <p:nvGrpSpPr>
          <p:cNvPr id="40" name="Group 1">
            <a:extLst>
              <a:ext uri="{FF2B5EF4-FFF2-40B4-BE49-F238E27FC236}">
                <a16:creationId xmlns="" xmlns:a16="http://schemas.microsoft.com/office/drawing/2014/main" id="{EA87E2B3-BE47-44DC-BE85-C70D0A576103}"/>
              </a:ext>
            </a:extLst>
          </p:cNvPr>
          <p:cNvGrpSpPr/>
          <p:nvPr/>
        </p:nvGrpSpPr>
        <p:grpSpPr>
          <a:xfrm>
            <a:off x="383441" y="3290793"/>
            <a:ext cx="3827970" cy="2127958"/>
            <a:chOff x="3439784" y="2136826"/>
            <a:chExt cx="5385382" cy="3007565"/>
          </a:xfrm>
        </p:grpSpPr>
        <p:sp>
          <p:nvSpPr>
            <p:cNvPr id="41" name="TextBox 40">
              <a:extLst>
                <a:ext uri="{FF2B5EF4-FFF2-40B4-BE49-F238E27FC236}">
                  <a16:creationId xmlns="" xmlns:a16="http://schemas.microsoft.com/office/drawing/2014/main" id="{3672324D-0073-4832-8ACE-8E709E56587E}"/>
                </a:ext>
              </a:extLst>
            </p:cNvPr>
            <p:cNvSpPr txBox="1"/>
            <p:nvPr/>
          </p:nvSpPr>
          <p:spPr>
            <a:xfrm>
              <a:off x="4794341" y="2136826"/>
              <a:ext cx="2659315" cy="434999"/>
            </a:xfrm>
            <a:prstGeom prst="rect">
              <a:avLst/>
            </a:prstGeom>
            <a:noFill/>
          </p:spPr>
          <p:txBody>
            <a:bodyPr wrap="none" rtlCol="0">
              <a:spAutoFit/>
            </a:bodyPr>
            <a:lstStyle/>
            <a:p>
              <a:r>
                <a:rPr lang="en-US" sz="1400" b="1" u="sng" dirty="0">
                  <a:solidFill>
                    <a:srgbClr val="384649"/>
                  </a:solidFill>
                  <a:latin typeface="Corbel" panose="020B0503020204020204" pitchFamily="34" charset="0"/>
                </a:rPr>
                <a:t>Random Forest model</a:t>
              </a:r>
            </a:p>
          </p:txBody>
        </p:sp>
        <p:grpSp>
          <p:nvGrpSpPr>
            <p:cNvPr id="42" name="Group 7">
              <a:extLst>
                <a:ext uri="{FF2B5EF4-FFF2-40B4-BE49-F238E27FC236}">
                  <a16:creationId xmlns="" xmlns:a16="http://schemas.microsoft.com/office/drawing/2014/main" id="{428968F1-CB4C-4DD6-89D1-25C3E66CC6EC}"/>
                </a:ext>
              </a:extLst>
            </p:cNvPr>
            <p:cNvGrpSpPr/>
            <p:nvPr/>
          </p:nvGrpSpPr>
          <p:grpSpPr>
            <a:xfrm>
              <a:off x="3439784" y="3148280"/>
              <a:ext cx="5385382" cy="868146"/>
              <a:chOff x="5226647" y="1745169"/>
              <a:chExt cx="5385382" cy="868146"/>
            </a:xfrm>
          </p:grpSpPr>
          <p:grpSp>
            <p:nvGrpSpPr>
              <p:cNvPr id="59" name="Group 6">
                <a:extLst>
                  <a:ext uri="{FF2B5EF4-FFF2-40B4-BE49-F238E27FC236}">
                    <a16:creationId xmlns="" xmlns:a16="http://schemas.microsoft.com/office/drawing/2014/main" id="{3173B1C1-78A4-4FC2-A358-FF83E36F092C}"/>
                  </a:ext>
                </a:extLst>
              </p:cNvPr>
              <p:cNvGrpSpPr/>
              <p:nvPr/>
            </p:nvGrpSpPr>
            <p:grpSpPr>
              <a:xfrm>
                <a:off x="5226647" y="1776140"/>
                <a:ext cx="3915410" cy="837175"/>
                <a:chOff x="5226647" y="1776140"/>
                <a:chExt cx="3915410" cy="837175"/>
              </a:xfrm>
            </p:grpSpPr>
            <p:pic>
              <p:nvPicPr>
                <p:cNvPr id="62" name="Picture 67">
                  <a:extLst>
                    <a:ext uri="{FF2B5EF4-FFF2-40B4-BE49-F238E27FC236}">
                      <a16:creationId xmlns="" xmlns:a16="http://schemas.microsoft.com/office/drawing/2014/main" id="{DEEE836C-8A55-45FE-A732-F42F3D5C2245}"/>
                    </a:ext>
                  </a:extLst>
                </p:cNvPr>
                <p:cNvPicPr>
                  <a:picLocks noChangeAspect="1"/>
                </p:cNvPicPr>
                <p:nvPr/>
              </p:nvPicPr>
              <p:blipFill>
                <a:blip r:embed="rId11"/>
                <a:stretch>
                  <a:fillRect/>
                </a:stretch>
              </p:blipFill>
              <p:spPr>
                <a:xfrm>
                  <a:off x="5226647" y="1832265"/>
                  <a:ext cx="1333500" cy="781050"/>
                </a:xfrm>
                <a:prstGeom prst="rect">
                  <a:avLst/>
                </a:prstGeom>
              </p:spPr>
            </p:pic>
            <p:pic>
              <p:nvPicPr>
                <p:cNvPr id="63" name="Picture 89">
                  <a:extLst>
                    <a:ext uri="{FF2B5EF4-FFF2-40B4-BE49-F238E27FC236}">
                      <a16:creationId xmlns="" xmlns:a16="http://schemas.microsoft.com/office/drawing/2014/main" id="{D75FBE93-B3EF-455D-A648-2DB4ED613BCF}"/>
                    </a:ext>
                  </a:extLst>
                </p:cNvPr>
                <p:cNvPicPr>
                  <a:picLocks noChangeAspect="1"/>
                </p:cNvPicPr>
                <p:nvPr/>
              </p:nvPicPr>
              <p:blipFill>
                <a:blip r:embed="rId12"/>
                <a:stretch>
                  <a:fillRect/>
                </a:stretch>
              </p:blipFill>
              <p:spPr>
                <a:xfrm>
                  <a:off x="6966011" y="1776140"/>
                  <a:ext cx="1266825" cy="781050"/>
                </a:xfrm>
                <a:prstGeom prst="rect">
                  <a:avLst/>
                </a:prstGeom>
              </p:spPr>
            </p:pic>
            <p:sp>
              <p:nvSpPr>
                <p:cNvPr id="64" name="TextBox 63">
                  <a:extLst>
                    <a:ext uri="{FF2B5EF4-FFF2-40B4-BE49-F238E27FC236}">
                      <a16:creationId xmlns="" xmlns:a16="http://schemas.microsoft.com/office/drawing/2014/main" id="{783A6C68-D5CB-42C8-BE9D-16E9A0D7F230}"/>
                    </a:ext>
                  </a:extLst>
                </p:cNvPr>
                <p:cNvSpPr txBox="1"/>
                <p:nvPr/>
              </p:nvSpPr>
              <p:spPr>
                <a:xfrm>
                  <a:off x="8638700" y="1893777"/>
                  <a:ext cx="503357" cy="521998"/>
                </a:xfrm>
                <a:prstGeom prst="rect">
                  <a:avLst/>
                </a:prstGeom>
                <a:noFill/>
              </p:spPr>
              <p:txBody>
                <a:bodyPr wrap="none" rtlCol="0">
                  <a:spAutoFit/>
                </a:bodyPr>
                <a:lstStyle/>
                <a:p>
                  <a:r>
                    <a:rPr lang="en-US" dirty="0"/>
                    <a:t>...</a:t>
                  </a:r>
                </a:p>
              </p:txBody>
            </p:sp>
          </p:grpSp>
          <p:pic>
            <p:nvPicPr>
              <p:cNvPr id="61" name="Picture 91">
                <a:extLst>
                  <a:ext uri="{FF2B5EF4-FFF2-40B4-BE49-F238E27FC236}">
                    <a16:creationId xmlns="" xmlns:a16="http://schemas.microsoft.com/office/drawing/2014/main" id="{362F1312-EB64-4AF9-80DE-DD881AB20E12}"/>
                  </a:ext>
                </a:extLst>
              </p:cNvPr>
              <p:cNvPicPr>
                <a:picLocks noChangeAspect="1"/>
              </p:cNvPicPr>
              <p:nvPr/>
            </p:nvPicPr>
            <p:blipFill rotWithShape="1">
              <a:blip r:embed="rId13"/>
              <a:srcRect t="1622"/>
              <a:stretch/>
            </p:blipFill>
            <p:spPr>
              <a:xfrm>
                <a:off x="9402354" y="1745169"/>
                <a:ext cx="1209675" cy="787124"/>
              </a:xfrm>
              <a:prstGeom prst="rect">
                <a:avLst/>
              </a:prstGeom>
            </p:spPr>
          </p:pic>
        </p:grpSp>
        <p:sp>
          <p:nvSpPr>
            <p:cNvPr id="43" name="TextBox 42">
              <a:extLst>
                <a:ext uri="{FF2B5EF4-FFF2-40B4-BE49-F238E27FC236}">
                  <a16:creationId xmlns="" xmlns:a16="http://schemas.microsoft.com/office/drawing/2014/main" id="{97C795DB-A686-4EA5-B81F-B018B4BFC63D}"/>
                </a:ext>
              </a:extLst>
            </p:cNvPr>
            <p:cNvSpPr txBox="1"/>
            <p:nvPr/>
          </p:nvSpPr>
          <p:spPr>
            <a:xfrm>
              <a:off x="5986986" y="2631646"/>
              <a:ext cx="406386" cy="434999"/>
            </a:xfrm>
            <a:prstGeom prst="rect">
              <a:avLst/>
            </a:prstGeom>
            <a:noFill/>
          </p:spPr>
          <p:txBody>
            <a:bodyPr wrap="none" rtlCol="0">
              <a:spAutoFit/>
            </a:bodyPr>
            <a:lstStyle/>
            <a:p>
              <a:r>
                <a:rPr lang="en-US" sz="1400" dirty="0">
                  <a:latin typeface="Corbel" panose="020B0503020204020204" pitchFamily="34" charset="0"/>
                </a:rPr>
                <a:t>X</a:t>
              </a:r>
            </a:p>
          </p:txBody>
        </p:sp>
        <p:cxnSp>
          <p:nvCxnSpPr>
            <p:cNvPr id="44" name="Straight Arrow Connector 9">
              <a:extLst>
                <a:ext uri="{FF2B5EF4-FFF2-40B4-BE49-F238E27FC236}">
                  <a16:creationId xmlns="" xmlns:a16="http://schemas.microsoft.com/office/drawing/2014/main" id="{81AC93B6-8305-43E0-B3D9-950DF4E1A958}"/>
                </a:ext>
              </a:extLst>
            </p:cNvPr>
            <p:cNvCxnSpPr>
              <a:cxnSpLocks/>
              <a:stCxn id="43" idx="1"/>
            </p:cNvCxnSpPr>
            <p:nvPr/>
          </p:nvCxnSpPr>
          <p:spPr>
            <a:xfrm flipH="1">
              <a:off x="4347794" y="2849146"/>
              <a:ext cx="1639192" cy="270283"/>
            </a:xfrm>
            <a:prstGeom prst="straightConnector1">
              <a:avLst/>
            </a:prstGeom>
            <a:ln>
              <a:solidFill>
                <a:srgbClr val="384649"/>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12">
              <a:extLst>
                <a:ext uri="{FF2B5EF4-FFF2-40B4-BE49-F238E27FC236}">
                  <a16:creationId xmlns="" xmlns:a16="http://schemas.microsoft.com/office/drawing/2014/main" id="{03EAD48E-923D-4971-BBDF-5F117E46BF0D}"/>
                </a:ext>
              </a:extLst>
            </p:cNvPr>
            <p:cNvCxnSpPr>
              <a:stCxn id="43" idx="2"/>
              <a:endCxn id="63" idx="0"/>
            </p:cNvCxnSpPr>
            <p:nvPr/>
          </p:nvCxnSpPr>
          <p:spPr>
            <a:xfrm flipH="1">
              <a:off x="5812561" y="3066644"/>
              <a:ext cx="377617" cy="112606"/>
            </a:xfrm>
            <a:prstGeom prst="straightConnector1">
              <a:avLst/>
            </a:prstGeom>
            <a:ln>
              <a:solidFill>
                <a:srgbClr val="384649"/>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14">
              <a:extLst>
                <a:ext uri="{FF2B5EF4-FFF2-40B4-BE49-F238E27FC236}">
                  <a16:creationId xmlns="" xmlns:a16="http://schemas.microsoft.com/office/drawing/2014/main" id="{97E98C3F-BE4F-4230-898F-45CF93163199}"/>
                </a:ext>
              </a:extLst>
            </p:cNvPr>
            <p:cNvCxnSpPr>
              <a:stCxn id="43" idx="3"/>
              <a:endCxn id="61" idx="0"/>
            </p:cNvCxnSpPr>
            <p:nvPr/>
          </p:nvCxnSpPr>
          <p:spPr>
            <a:xfrm>
              <a:off x="6393371" y="2849146"/>
              <a:ext cx="1826957" cy="299134"/>
            </a:xfrm>
            <a:prstGeom prst="straightConnector1">
              <a:avLst/>
            </a:prstGeom>
            <a:ln>
              <a:solidFill>
                <a:srgbClr val="384649"/>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 xmlns:a16="http://schemas.microsoft.com/office/drawing/2014/main" id="{518BD60F-D95E-4F97-BD21-03D150DDC474}"/>
                </a:ext>
              </a:extLst>
            </p:cNvPr>
            <p:cNvSpPr txBox="1"/>
            <p:nvPr/>
          </p:nvSpPr>
          <p:spPr>
            <a:xfrm>
              <a:off x="3855828" y="4082185"/>
              <a:ext cx="485316" cy="434999"/>
            </a:xfrm>
            <a:prstGeom prst="rect">
              <a:avLst/>
            </a:prstGeom>
            <a:noFill/>
          </p:spPr>
          <p:txBody>
            <a:bodyPr wrap="none" rtlCol="0">
              <a:spAutoFit/>
            </a:bodyPr>
            <a:lstStyle/>
            <a:p>
              <a:r>
                <a:rPr lang="en-US" sz="1400" dirty="0">
                  <a:latin typeface="Corbel" panose="020B0503020204020204" pitchFamily="34" charset="0"/>
                </a:rPr>
                <a:t>Y</a:t>
              </a:r>
              <a:r>
                <a:rPr lang="en-US" sz="1400" baseline="-25000" dirty="0">
                  <a:latin typeface="Corbel" panose="020B0503020204020204" pitchFamily="34" charset="0"/>
                </a:rPr>
                <a:t>1</a:t>
              </a:r>
            </a:p>
          </p:txBody>
        </p:sp>
        <p:sp>
          <p:nvSpPr>
            <p:cNvPr id="48" name="TextBox 47">
              <a:extLst>
                <a:ext uri="{FF2B5EF4-FFF2-40B4-BE49-F238E27FC236}">
                  <a16:creationId xmlns="" xmlns:a16="http://schemas.microsoft.com/office/drawing/2014/main" id="{6501F929-36B0-430A-B91F-815277BF7F14}"/>
                </a:ext>
              </a:extLst>
            </p:cNvPr>
            <p:cNvSpPr txBox="1"/>
            <p:nvPr/>
          </p:nvSpPr>
          <p:spPr>
            <a:xfrm>
              <a:off x="5696032" y="4055169"/>
              <a:ext cx="496593" cy="434999"/>
            </a:xfrm>
            <a:prstGeom prst="rect">
              <a:avLst/>
            </a:prstGeom>
            <a:noFill/>
          </p:spPr>
          <p:txBody>
            <a:bodyPr wrap="none" rtlCol="0">
              <a:spAutoFit/>
            </a:bodyPr>
            <a:lstStyle/>
            <a:p>
              <a:r>
                <a:rPr lang="en-US" sz="1400" dirty="0">
                  <a:latin typeface="Corbel" panose="020B0503020204020204" pitchFamily="34" charset="0"/>
                </a:rPr>
                <a:t>Y</a:t>
              </a:r>
              <a:r>
                <a:rPr lang="en-US" sz="1400" baseline="-25000" dirty="0">
                  <a:latin typeface="Corbel" panose="020B0503020204020204" pitchFamily="34" charset="0"/>
                </a:rPr>
                <a:t>2</a:t>
              </a:r>
            </a:p>
          </p:txBody>
        </p:sp>
        <p:sp>
          <p:nvSpPr>
            <p:cNvPr id="49" name="TextBox 48">
              <a:extLst>
                <a:ext uri="{FF2B5EF4-FFF2-40B4-BE49-F238E27FC236}">
                  <a16:creationId xmlns="" xmlns:a16="http://schemas.microsoft.com/office/drawing/2014/main" id="{401E3958-D821-463E-A251-888FD24DB19F}"/>
                </a:ext>
              </a:extLst>
            </p:cNvPr>
            <p:cNvSpPr txBox="1"/>
            <p:nvPr/>
          </p:nvSpPr>
          <p:spPr>
            <a:xfrm>
              <a:off x="8047844" y="4125807"/>
              <a:ext cx="485316" cy="434999"/>
            </a:xfrm>
            <a:prstGeom prst="rect">
              <a:avLst/>
            </a:prstGeom>
            <a:noFill/>
          </p:spPr>
          <p:txBody>
            <a:bodyPr wrap="none" rtlCol="0">
              <a:spAutoFit/>
            </a:bodyPr>
            <a:lstStyle/>
            <a:p>
              <a:r>
                <a:rPr lang="en-US" sz="1400" dirty="0" err="1">
                  <a:latin typeface="Corbel" panose="020B0503020204020204" pitchFamily="34" charset="0"/>
                </a:rPr>
                <a:t>Y</a:t>
              </a:r>
              <a:r>
                <a:rPr lang="en-US" sz="1400" baseline="-25000" dirty="0" err="1">
                  <a:latin typeface="Corbel" panose="020B0503020204020204" pitchFamily="34" charset="0"/>
                </a:rPr>
                <a:t>n</a:t>
              </a:r>
              <a:endParaRPr lang="en-US" sz="1400" baseline="-25000" dirty="0">
                <a:latin typeface="Corbel" panose="020B0503020204020204" pitchFamily="34" charset="0"/>
              </a:endParaRPr>
            </a:p>
          </p:txBody>
        </p:sp>
        <p:sp>
          <p:nvSpPr>
            <p:cNvPr id="50" name="TextBox 49">
              <a:extLst>
                <a:ext uri="{FF2B5EF4-FFF2-40B4-BE49-F238E27FC236}">
                  <a16:creationId xmlns="" xmlns:a16="http://schemas.microsoft.com/office/drawing/2014/main" id="{3224829C-E62E-4418-9121-4CDBD3D76653}"/>
                </a:ext>
              </a:extLst>
            </p:cNvPr>
            <p:cNvSpPr txBox="1"/>
            <p:nvPr/>
          </p:nvSpPr>
          <p:spPr>
            <a:xfrm>
              <a:off x="5131231" y="4709392"/>
              <a:ext cx="2085776" cy="434999"/>
            </a:xfrm>
            <a:prstGeom prst="rect">
              <a:avLst/>
            </a:prstGeom>
            <a:noFill/>
          </p:spPr>
          <p:txBody>
            <a:bodyPr wrap="none" rtlCol="0">
              <a:spAutoFit/>
            </a:bodyPr>
            <a:lstStyle/>
            <a:p>
              <a:r>
                <a:rPr lang="en-US" sz="1400" dirty="0">
                  <a:latin typeface="Corbel" panose="020B0503020204020204" pitchFamily="34" charset="0"/>
                </a:rPr>
                <a:t>mean response, Y</a:t>
              </a:r>
            </a:p>
          </p:txBody>
        </p:sp>
        <p:cxnSp>
          <p:nvCxnSpPr>
            <p:cNvPr id="51" name="Connector: Elbow 18">
              <a:extLst>
                <a:ext uri="{FF2B5EF4-FFF2-40B4-BE49-F238E27FC236}">
                  <a16:creationId xmlns="" xmlns:a16="http://schemas.microsoft.com/office/drawing/2014/main" id="{EC6E6883-BA98-433E-8EF1-2B21E5A10876}"/>
                </a:ext>
              </a:extLst>
            </p:cNvPr>
            <p:cNvCxnSpPr>
              <a:cxnSpLocks/>
              <a:stCxn id="47" idx="2"/>
              <a:endCxn id="50" idx="1"/>
            </p:cNvCxnSpPr>
            <p:nvPr/>
          </p:nvCxnSpPr>
          <p:spPr>
            <a:xfrm rot="16200000" flipH="1">
              <a:off x="4410004" y="4205664"/>
              <a:ext cx="409708" cy="1032745"/>
            </a:xfrm>
            <a:prstGeom prst="bentConnector2">
              <a:avLst/>
            </a:prstGeom>
            <a:ln>
              <a:solidFill>
                <a:srgbClr val="384649"/>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20">
              <a:extLst>
                <a:ext uri="{FF2B5EF4-FFF2-40B4-BE49-F238E27FC236}">
                  <a16:creationId xmlns="" xmlns:a16="http://schemas.microsoft.com/office/drawing/2014/main" id="{DC5B5EF6-C8E1-42A3-9D37-544A64839786}"/>
                </a:ext>
              </a:extLst>
            </p:cNvPr>
            <p:cNvCxnSpPr>
              <a:stCxn id="48" idx="2"/>
              <a:endCxn id="50" idx="0"/>
            </p:cNvCxnSpPr>
            <p:nvPr/>
          </p:nvCxnSpPr>
          <p:spPr>
            <a:xfrm>
              <a:off x="5944328" y="4490168"/>
              <a:ext cx="229791" cy="219224"/>
            </a:xfrm>
            <a:prstGeom prst="straightConnector1">
              <a:avLst/>
            </a:prstGeom>
            <a:ln>
              <a:solidFill>
                <a:srgbClr val="384649"/>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nector: Elbow 22">
              <a:extLst>
                <a:ext uri="{FF2B5EF4-FFF2-40B4-BE49-F238E27FC236}">
                  <a16:creationId xmlns="" xmlns:a16="http://schemas.microsoft.com/office/drawing/2014/main" id="{89BE1256-5E15-4682-8712-2187644E5410}"/>
                </a:ext>
              </a:extLst>
            </p:cNvPr>
            <p:cNvCxnSpPr>
              <a:cxnSpLocks/>
              <a:stCxn id="49" idx="2"/>
            </p:cNvCxnSpPr>
            <p:nvPr/>
          </p:nvCxnSpPr>
          <p:spPr>
            <a:xfrm rot="5400000">
              <a:off x="7656123" y="4259793"/>
              <a:ext cx="333367" cy="935394"/>
            </a:xfrm>
            <a:prstGeom prst="bentConnector2">
              <a:avLst/>
            </a:prstGeom>
            <a:ln>
              <a:solidFill>
                <a:srgbClr val="384649"/>
              </a:solidFill>
              <a:tailEnd type="triangle"/>
            </a:ln>
          </p:spPr>
          <p:style>
            <a:lnRef idx="1">
              <a:schemeClr val="accent1"/>
            </a:lnRef>
            <a:fillRef idx="0">
              <a:schemeClr val="accent1"/>
            </a:fillRef>
            <a:effectRef idx="0">
              <a:schemeClr val="accent1"/>
            </a:effectRef>
            <a:fontRef idx="minor">
              <a:schemeClr val="tx1"/>
            </a:fontRef>
          </p:style>
        </p:cxnSp>
      </p:grpSp>
      <p:sp>
        <p:nvSpPr>
          <p:cNvPr id="65" name="Rectangle 37">
            <a:extLst>
              <a:ext uri="{FF2B5EF4-FFF2-40B4-BE49-F238E27FC236}">
                <a16:creationId xmlns="" xmlns:a16="http://schemas.microsoft.com/office/drawing/2014/main" id="{76D0A744-8F1A-4116-B2F2-9A8E2D2AC605}"/>
              </a:ext>
            </a:extLst>
          </p:cNvPr>
          <p:cNvSpPr/>
          <p:nvPr/>
        </p:nvSpPr>
        <p:spPr>
          <a:xfrm>
            <a:off x="4521112" y="4061666"/>
            <a:ext cx="3182619" cy="1200329"/>
          </a:xfrm>
          <a:prstGeom prst="rect">
            <a:avLst/>
          </a:prstGeom>
        </p:spPr>
        <p:txBody>
          <a:bodyPr wrap="square">
            <a:spAutoFit/>
          </a:bodyPr>
          <a:lstStyle/>
          <a:p>
            <a:pPr algn="ctr"/>
            <a:r>
              <a:rPr lang="en-US" b="1" u="sng" dirty="0">
                <a:solidFill>
                  <a:srgbClr val="384649"/>
                </a:solidFill>
                <a:latin typeface="Corbel" panose="020B0503020204020204" pitchFamily="34" charset="0"/>
                <a:ea typeface="Calibri" panose="020F0502020204030204" pitchFamily="34" charset="0"/>
                <a:cs typeface="Calibri" panose="020F0502020204030204" pitchFamily="34" charset="0"/>
              </a:rPr>
              <a:t>Three candidate machine-learning</a:t>
            </a:r>
            <a:r>
              <a:rPr lang="en-US" dirty="0">
                <a:solidFill>
                  <a:srgbClr val="384649"/>
                </a:solidFill>
                <a:latin typeface="Corbel" panose="020B0503020204020204" pitchFamily="34" charset="0"/>
                <a:ea typeface="Calibri" panose="020F0502020204030204" pitchFamily="34" charset="0"/>
                <a:cs typeface="Calibri" panose="020F0502020204030204" pitchFamily="34" charset="0"/>
              </a:rPr>
              <a:t> </a:t>
            </a:r>
            <a:r>
              <a:rPr lang="en-US" b="1" u="sng" dirty="0">
                <a:solidFill>
                  <a:srgbClr val="384649"/>
                </a:solidFill>
                <a:latin typeface="Corbel" panose="020B0503020204020204" pitchFamily="34" charset="0"/>
                <a:ea typeface="Calibri" panose="020F0502020204030204" pitchFamily="34" charset="0"/>
                <a:cs typeface="Calibri" panose="020F0502020204030204" pitchFamily="34" charset="0"/>
              </a:rPr>
              <a:t>techniques</a:t>
            </a:r>
            <a:r>
              <a:rPr lang="en-US" dirty="0">
                <a:solidFill>
                  <a:srgbClr val="384649"/>
                </a:solidFill>
                <a:latin typeface="Corbel" panose="020B0503020204020204" pitchFamily="34" charset="0"/>
                <a:ea typeface="Calibri" panose="020F0502020204030204" pitchFamily="34" charset="0"/>
                <a:cs typeface="Calibri" panose="020F0502020204030204" pitchFamily="34" charset="0"/>
              </a:rPr>
              <a:t> were examined for each stage</a:t>
            </a:r>
          </a:p>
          <a:p>
            <a:pPr algn="ctr"/>
            <a:r>
              <a:rPr lang="en-US" dirty="0">
                <a:solidFill>
                  <a:srgbClr val="384649"/>
                </a:solidFill>
                <a:latin typeface="Corbel" panose="020B0503020204020204" pitchFamily="34" charset="0"/>
                <a:ea typeface="Calibri" panose="020F0502020204030204" pitchFamily="34" charset="0"/>
                <a:cs typeface="Calibri" panose="020F0502020204030204" pitchFamily="34" charset="0"/>
              </a:rPr>
              <a:t>of the water treatment process</a:t>
            </a:r>
            <a:endParaRPr lang="en-US" dirty="0">
              <a:solidFill>
                <a:srgbClr val="384649"/>
              </a:solidFill>
              <a:latin typeface="Corbel" panose="020B0503020204020204" pitchFamily="34" charset="0"/>
            </a:endParaRPr>
          </a:p>
        </p:txBody>
      </p:sp>
      <p:pic>
        <p:nvPicPr>
          <p:cNvPr id="66" name="Γραφικό 34" descr="Βέλος: Ευθύγραμμο">
            <a:extLst>
              <a:ext uri="{FF2B5EF4-FFF2-40B4-BE49-F238E27FC236}">
                <a16:creationId xmlns="" xmlns:a16="http://schemas.microsoft.com/office/drawing/2014/main" id="{3E681460-0F77-4890-AF81-CE89DA0CCFB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rot="9159212">
            <a:off x="7546912" y="3858464"/>
            <a:ext cx="626500" cy="581343"/>
          </a:xfrm>
          <a:prstGeom prst="rect">
            <a:avLst/>
          </a:prstGeom>
        </p:spPr>
      </p:pic>
      <p:pic>
        <p:nvPicPr>
          <p:cNvPr id="67" name="Γραφικό 34" descr="Βέλος: Ευθύγραμμο">
            <a:extLst>
              <a:ext uri="{FF2B5EF4-FFF2-40B4-BE49-F238E27FC236}">
                <a16:creationId xmlns="" xmlns:a16="http://schemas.microsoft.com/office/drawing/2014/main" id="{DF67907F-16F7-4852-B1B9-2775CF8952EE}"/>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rot="12236700">
            <a:off x="7557179" y="4894417"/>
            <a:ext cx="635881" cy="581343"/>
          </a:xfrm>
          <a:prstGeom prst="rect">
            <a:avLst/>
          </a:prstGeom>
        </p:spPr>
      </p:pic>
      <p:pic>
        <p:nvPicPr>
          <p:cNvPr id="68" name="Γραφικό 34" descr="Βέλος: Ευθύγραμμο">
            <a:extLst>
              <a:ext uri="{FF2B5EF4-FFF2-40B4-BE49-F238E27FC236}">
                <a16:creationId xmlns="" xmlns:a16="http://schemas.microsoft.com/office/drawing/2014/main" id="{62C58DE1-9DB1-4946-BC73-5DDAE6BCBDE0}"/>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rot="10800000">
            <a:off x="7486726" y="4349231"/>
            <a:ext cx="724970" cy="581343"/>
          </a:xfrm>
          <a:prstGeom prst="rect">
            <a:avLst/>
          </a:prstGeom>
        </p:spPr>
      </p:pic>
      <p:sp>
        <p:nvSpPr>
          <p:cNvPr id="69" name="Rectangle 37">
            <a:extLst>
              <a:ext uri="{FF2B5EF4-FFF2-40B4-BE49-F238E27FC236}">
                <a16:creationId xmlns="" xmlns:a16="http://schemas.microsoft.com/office/drawing/2014/main" id="{FE2514F6-AF81-4749-B18C-63EA2282A9C7}"/>
              </a:ext>
            </a:extLst>
          </p:cNvPr>
          <p:cNvSpPr/>
          <p:nvPr/>
        </p:nvSpPr>
        <p:spPr>
          <a:xfrm>
            <a:off x="8430155" y="3976398"/>
            <a:ext cx="3508681" cy="338554"/>
          </a:xfrm>
          <a:prstGeom prst="rect">
            <a:avLst/>
          </a:prstGeom>
        </p:spPr>
        <p:txBody>
          <a:bodyPr wrap="square">
            <a:spAutoFit/>
          </a:bodyPr>
          <a:lstStyle/>
          <a:p>
            <a:r>
              <a:rPr lang="en-US" sz="1600" b="1" dirty="0">
                <a:solidFill>
                  <a:srgbClr val="384649"/>
                </a:solidFill>
                <a:latin typeface="Corbel" panose="020B0503020204020204" pitchFamily="34" charset="0"/>
                <a:ea typeface="Calibri" panose="020F0502020204030204" pitchFamily="34" charset="0"/>
                <a:cs typeface="Calibri" panose="020F0502020204030204" pitchFamily="34" charset="0"/>
              </a:rPr>
              <a:t>Stepwise Linear Regression (SLR</a:t>
            </a:r>
            <a:r>
              <a:rPr lang="en-US" sz="1600" b="1" dirty="0" smtClean="0">
                <a:solidFill>
                  <a:srgbClr val="384649"/>
                </a:solidFill>
                <a:latin typeface="Corbel" panose="020B0503020204020204" pitchFamily="34" charset="0"/>
                <a:ea typeface="Calibri" panose="020F0502020204030204" pitchFamily="34" charset="0"/>
                <a:cs typeface="Calibri" panose="020F0502020204030204" pitchFamily="34" charset="0"/>
              </a:rPr>
              <a:t>)</a:t>
            </a:r>
            <a:endParaRPr lang="en-US" sz="1600" b="1" dirty="0">
              <a:solidFill>
                <a:srgbClr val="384649"/>
              </a:solidFill>
              <a:latin typeface="Corbel" panose="020B0503020204020204" pitchFamily="34" charset="0"/>
              <a:ea typeface="Calibri" panose="020F0502020204030204" pitchFamily="34" charset="0"/>
              <a:cs typeface="Calibri" panose="020F0502020204030204" pitchFamily="34" charset="0"/>
            </a:endParaRPr>
          </a:p>
        </p:txBody>
      </p:sp>
      <p:sp>
        <p:nvSpPr>
          <p:cNvPr id="70" name="Rectangle 37">
            <a:extLst>
              <a:ext uri="{FF2B5EF4-FFF2-40B4-BE49-F238E27FC236}">
                <a16:creationId xmlns="" xmlns:a16="http://schemas.microsoft.com/office/drawing/2014/main" id="{5A6F269A-73A0-435C-94A3-4AB39CCAD1DF}"/>
              </a:ext>
            </a:extLst>
          </p:cNvPr>
          <p:cNvSpPr/>
          <p:nvPr/>
        </p:nvSpPr>
        <p:spPr>
          <a:xfrm>
            <a:off x="8414530" y="5081984"/>
            <a:ext cx="3604872" cy="336767"/>
          </a:xfrm>
          <a:prstGeom prst="rect">
            <a:avLst/>
          </a:prstGeom>
        </p:spPr>
        <p:txBody>
          <a:bodyPr wrap="square">
            <a:spAutoFit/>
          </a:bodyPr>
          <a:lstStyle/>
          <a:p>
            <a:r>
              <a:rPr lang="en-US" sz="1600" b="1" dirty="0">
                <a:solidFill>
                  <a:srgbClr val="384649"/>
                </a:solidFill>
                <a:latin typeface="Corbel" panose="020B0503020204020204" pitchFamily="34" charset="0"/>
                <a:ea typeface="Calibri" panose="020F0502020204030204" pitchFamily="34" charset="0"/>
                <a:cs typeface="Calibri" panose="020F0502020204030204" pitchFamily="34" charset="0"/>
              </a:rPr>
              <a:t>Gaussian Process Regression (GPR</a:t>
            </a:r>
            <a:r>
              <a:rPr lang="en-US" sz="1600" b="1" dirty="0" smtClean="0">
                <a:solidFill>
                  <a:srgbClr val="384649"/>
                </a:solidFill>
                <a:latin typeface="Corbel" panose="020B0503020204020204" pitchFamily="34" charset="0"/>
                <a:ea typeface="Calibri" panose="020F0502020204030204" pitchFamily="34" charset="0"/>
                <a:cs typeface="Calibri" panose="020F0502020204030204" pitchFamily="34" charset="0"/>
              </a:rPr>
              <a:t>)</a:t>
            </a:r>
            <a:endParaRPr lang="en-US" sz="1600" b="1" dirty="0">
              <a:solidFill>
                <a:srgbClr val="384649"/>
              </a:solidFill>
              <a:latin typeface="Corbel" panose="020B0503020204020204" pitchFamily="34" charset="0"/>
              <a:ea typeface="Calibri" panose="020F0502020204030204" pitchFamily="34" charset="0"/>
              <a:cs typeface="Calibri" panose="020F0502020204030204" pitchFamily="34" charset="0"/>
            </a:endParaRPr>
          </a:p>
        </p:txBody>
      </p:sp>
      <p:sp>
        <p:nvSpPr>
          <p:cNvPr id="71" name="Rectangle 37">
            <a:extLst>
              <a:ext uri="{FF2B5EF4-FFF2-40B4-BE49-F238E27FC236}">
                <a16:creationId xmlns="" xmlns:a16="http://schemas.microsoft.com/office/drawing/2014/main" id="{4A09A7BB-227E-4143-80A2-55F3B8E7ED42}"/>
              </a:ext>
            </a:extLst>
          </p:cNvPr>
          <p:cNvSpPr/>
          <p:nvPr/>
        </p:nvSpPr>
        <p:spPr>
          <a:xfrm>
            <a:off x="8459901" y="4441057"/>
            <a:ext cx="3350182" cy="338554"/>
          </a:xfrm>
          <a:prstGeom prst="rect">
            <a:avLst/>
          </a:prstGeom>
        </p:spPr>
        <p:txBody>
          <a:bodyPr wrap="square">
            <a:spAutoFit/>
          </a:bodyPr>
          <a:lstStyle/>
          <a:p>
            <a:r>
              <a:rPr lang="en-US" sz="1600" b="1" dirty="0">
                <a:solidFill>
                  <a:srgbClr val="384649"/>
                </a:solidFill>
                <a:latin typeface="Corbel" panose="020B0503020204020204" pitchFamily="34" charset="0"/>
                <a:ea typeface="Calibri" panose="020F0502020204030204" pitchFamily="34" charset="0"/>
                <a:cs typeface="Calibri" panose="020F0502020204030204" pitchFamily="34" charset="0"/>
              </a:rPr>
              <a:t>Random Forest (RF</a:t>
            </a:r>
            <a:r>
              <a:rPr lang="en-US" sz="1600" b="1" dirty="0" smtClean="0">
                <a:solidFill>
                  <a:srgbClr val="384649"/>
                </a:solidFill>
                <a:latin typeface="Corbel" panose="020B0503020204020204" pitchFamily="34" charset="0"/>
                <a:ea typeface="Calibri" panose="020F0502020204030204" pitchFamily="34" charset="0"/>
                <a:cs typeface="Calibri" panose="020F0502020204030204" pitchFamily="34" charset="0"/>
              </a:rPr>
              <a:t>)</a:t>
            </a:r>
            <a:endParaRPr lang="en-US" sz="1600" b="1" dirty="0">
              <a:solidFill>
                <a:srgbClr val="384649"/>
              </a:solidFill>
              <a:latin typeface="Corbel" panose="020B0503020204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655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65" grpId="0"/>
      <p:bldP spid="69" grpId="0"/>
      <p:bldP spid="70" grpId="0"/>
      <p:bldP spid="7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0192542" y="115764"/>
            <a:ext cx="1415143" cy="782491"/>
          </a:xfrm>
          <a:prstGeom prst="rect">
            <a:avLst/>
          </a:prstGeom>
        </p:spPr>
      </p:pic>
      <p:sp>
        <p:nvSpPr>
          <p:cNvPr id="12" name="Retângulo 8"/>
          <p:cNvSpPr/>
          <p:nvPr/>
        </p:nvSpPr>
        <p:spPr>
          <a:xfrm>
            <a:off x="203241" y="759326"/>
            <a:ext cx="5141000" cy="338554"/>
          </a:xfrm>
          <a:prstGeom prst="rect">
            <a:avLst/>
          </a:prstGeom>
        </p:spPr>
        <p:txBody>
          <a:bodyPr wrap="square">
            <a:spAutoFit/>
          </a:bodyPr>
          <a:lstStyle/>
          <a:p>
            <a:r>
              <a:rPr lang="en-US" sz="1600" b="1" dirty="0" smtClean="0">
                <a:solidFill>
                  <a:srgbClr val="0070C0"/>
                </a:solidFill>
                <a:latin typeface="Arial" panose="020B0604020202020204" pitchFamily="34" charset="0"/>
                <a:ea typeface="Verdana" panose="020B0604030504040204" pitchFamily="34" charset="0"/>
                <a:cs typeface="Arial" panose="020B0604020202020204" pitchFamily="34" charset="0"/>
              </a:rPr>
              <a:t>Generating </a:t>
            </a:r>
            <a:r>
              <a:rPr lang="en-US" sz="1600" b="1" dirty="0">
                <a:solidFill>
                  <a:srgbClr val="0070C0"/>
                </a:solidFill>
                <a:latin typeface="Arial" panose="020B0604020202020204" pitchFamily="34" charset="0"/>
                <a:ea typeface="Verdana" panose="020B0604030504040204" pitchFamily="34" charset="0"/>
                <a:cs typeface="Arial" panose="020B0604020202020204" pitchFamily="34" charset="0"/>
              </a:rPr>
              <a:t>A</a:t>
            </a:r>
            <a:r>
              <a:rPr lang="en-US" sz="1600" b="1" dirty="0" smtClean="0">
                <a:solidFill>
                  <a:srgbClr val="0070C0"/>
                </a:solidFill>
                <a:latin typeface="Arial" panose="020B0604020202020204" pitchFamily="34" charset="0"/>
                <a:ea typeface="Verdana" panose="020B0604030504040204" pitchFamily="34" charset="0"/>
                <a:cs typeface="Arial" panose="020B0604020202020204" pitchFamily="34" charset="0"/>
              </a:rPr>
              <a:t>dded Value for the Utilities  </a:t>
            </a:r>
            <a:endParaRPr lang="en-US" sz="1600" b="1" dirty="0">
              <a:solidFill>
                <a:srgbClr val="0070C0"/>
              </a:solidFill>
              <a:latin typeface="Arial" panose="020B0604020202020204" pitchFamily="34" charset="0"/>
              <a:ea typeface="Verdana" panose="020B0604030504040204" pitchFamily="34" charset="0"/>
              <a:cs typeface="Arial" panose="020B0604020202020204" pitchFamily="34" charset="0"/>
            </a:endParaRPr>
          </a:p>
        </p:txBody>
      </p:sp>
      <p:sp>
        <p:nvSpPr>
          <p:cNvPr id="2" name="TextBox 1"/>
          <p:cNvSpPr txBox="1"/>
          <p:nvPr/>
        </p:nvSpPr>
        <p:spPr>
          <a:xfrm>
            <a:off x="8062006" y="1798205"/>
            <a:ext cx="4129995" cy="923330"/>
          </a:xfrm>
          <a:prstGeom prst="rect">
            <a:avLst/>
          </a:prstGeom>
          <a:noFill/>
        </p:spPr>
        <p:txBody>
          <a:bodyPr wrap="square" lIns="36000" rIns="36000" rtlCol="0">
            <a:spAutoFit/>
          </a:bodyPr>
          <a:lstStyle/>
          <a:p>
            <a:pPr algn="r"/>
            <a:r>
              <a:rPr lang="en-US" dirty="0" smtClean="0">
                <a:solidFill>
                  <a:prstClr val="black"/>
                </a:solidFill>
              </a:rPr>
              <a:t>Providing opportunities to </a:t>
            </a:r>
            <a:r>
              <a:rPr lang="en-US" b="1" dirty="0" smtClean="0">
                <a:solidFill>
                  <a:prstClr val="black"/>
                </a:solidFill>
              </a:rPr>
              <a:t>reduce costs of water treatment</a:t>
            </a:r>
            <a:r>
              <a:rPr lang="en-US" dirty="0" smtClean="0">
                <a:solidFill>
                  <a:prstClr val="black"/>
                </a:solidFill>
              </a:rPr>
              <a:t>, generating both more revenue and higher profit margin </a:t>
            </a:r>
            <a:endParaRPr lang="en-US" dirty="0">
              <a:solidFill>
                <a:prstClr val="black"/>
              </a:solidFill>
            </a:endParaRPr>
          </a:p>
        </p:txBody>
      </p:sp>
      <p:sp>
        <p:nvSpPr>
          <p:cNvPr id="3" name="Rectangle 2"/>
          <p:cNvSpPr/>
          <p:nvPr/>
        </p:nvSpPr>
        <p:spPr>
          <a:xfrm>
            <a:off x="8501849" y="2849975"/>
            <a:ext cx="3690151" cy="1477328"/>
          </a:xfrm>
          <a:prstGeom prst="rect">
            <a:avLst/>
          </a:prstGeom>
        </p:spPr>
        <p:txBody>
          <a:bodyPr wrap="square" lIns="36000" rIns="36000">
            <a:spAutoFit/>
          </a:bodyPr>
          <a:lstStyle/>
          <a:p>
            <a:pPr algn="r"/>
            <a:r>
              <a:rPr lang="en-US" b="1" dirty="0" smtClean="0">
                <a:solidFill>
                  <a:prstClr val="black"/>
                </a:solidFill>
              </a:rPr>
              <a:t>Providing Operational </a:t>
            </a:r>
            <a:r>
              <a:rPr lang="en-US" b="1" dirty="0">
                <a:solidFill>
                  <a:prstClr val="black"/>
                </a:solidFill>
              </a:rPr>
              <a:t>Intelligence</a:t>
            </a:r>
            <a:r>
              <a:rPr lang="en-US" dirty="0">
                <a:solidFill>
                  <a:prstClr val="black"/>
                </a:solidFill>
              </a:rPr>
              <a:t>: </a:t>
            </a:r>
            <a:r>
              <a:rPr lang="en-US" dirty="0" smtClean="0">
                <a:solidFill>
                  <a:prstClr val="black"/>
                </a:solidFill>
              </a:rPr>
              <a:t>Machine learning tools provide insight </a:t>
            </a:r>
            <a:r>
              <a:rPr lang="en-US" dirty="0">
                <a:solidFill>
                  <a:prstClr val="black"/>
                </a:solidFill>
              </a:rPr>
              <a:t>into </a:t>
            </a:r>
            <a:r>
              <a:rPr lang="en-US" dirty="0" smtClean="0">
                <a:solidFill>
                  <a:prstClr val="black"/>
                </a:solidFill>
              </a:rPr>
              <a:t>operations</a:t>
            </a:r>
            <a:r>
              <a:rPr lang="en-US" dirty="0">
                <a:solidFill>
                  <a:prstClr val="black"/>
                </a:solidFill>
              </a:rPr>
              <a:t>, </a:t>
            </a:r>
            <a:r>
              <a:rPr lang="en-US" dirty="0" smtClean="0">
                <a:solidFill>
                  <a:prstClr val="black"/>
                </a:solidFill>
              </a:rPr>
              <a:t>enabling clients</a:t>
            </a:r>
          </a:p>
          <a:p>
            <a:pPr algn="r"/>
            <a:r>
              <a:rPr lang="en-US" dirty="0" smtClean="0">
                <a:solidFill>
                  <a:prstClr val="black"/>
                </a:solidFill>
              </a:rPr>
              <a:t>to </a:t>
            </a:r>
            <a:r>
              <a:rPr lang="en-US" dirty="0">
                <a:solidFill>
                  <a:prstClr val="black"/>
                </a:solidFill>
              </a:rPr>
              <a:t>understand and improve the </a:t>
            </a:r>
            <a:endParaRPr lang="en-US" dirty="0" smtClean="0">
              <a:solidFill>
                <a:prstClr val="black"/>
              </a:solidFill>
            </a:endParaRPr>
          </a:p>
          <a:p>
            <a:pPr algn="r"/>
            <a:r>
              <a:rPr lang="en-US" dirty="0" smtClean="0">
                <a:solidFill>
                  <a:prstClr val="black"/>
                </a:solidFill>
              </a:rPr>
              <a:t>day-to-day performance of </a:t>
            </a:r>
            <a:r>
              <a:rPr lang="en-US" dirty="0">
                <a:solidFill>
                  <a:prstClr val="black"/>
                </a:solidFill>
              </a:rPr>
              <a:t>their </a:t>
            </a:r>
            <a:r>
              <a:rPr lang="en-US" dirty="0" smtClean="0">
                <a:solidFill>
                  <a:prstClr val="black"/>
                </a:solidFill>
              </a:rPr>
              <a:t>WTP  </a:t>
            </a:r>
            <a:endParaRPr lang="en-US" dirty="0">
              <a:solidFill>
                <a:prstClr val="black"/>
              </a:solidFill>
            </a:endParaRPr>
          </a:p>
        </p:txBody>
      </p:sp>
      <p:sp>
        <p:nvSpPr>
          <p:cNvPr id="10" name="Rectangle 9"/>
          <p:cNvSpPr/>
          <p:nvPr/>
        </p:nvSpPr>
        <p:spPr>
          <a:xfrm>
            <a:off x="477073" y="1234471"/>
            <a:ext cx="4638260" cy="646331"/>
          </a:xfrm>
          <a:prstGeom prst="rect">
            <a:avLst/>
          </a:prstGeom>
          <a:noFill/>
        </p:spPr>
        <p:txBody>
          <a:bodyPr wrap="square" lIns="72000" rIns="72000">
            <a:spAutoFit/>
          </a:bodyPr>
          <a:lstStyle/>
          <a:p>
            <a:r>
              <a:rPr lang="en-US" dirty="0" smtClean="0">
                <a:solidFill>
                  <a:prstClr val="black"/>
                </a:solidFill>
              </a:rPr>
              <a:t>Turning </a:t>
            </a:r>
            <a:r>
              <a:rPr lang="en-US" b="1" dirty="0">
                <a:solidFill>
                  <a:prstClr val="black"/>
                </a:solidFill>
              </a:rPr>
              <a:t>disconnected</a:t>
            </a:r>
            <a:r>
              <a:rPr lang="en-US" dirty="0">
                <a:solidFill>
                  <a:prstClr val="black"/>
                </a:solidFill>
              </a:rPr>
              <a:t> streams of raw </a:t>
            </a:r>
            <a:r>
              <a:rPr lang="en-US" b="1" dirty="0">
                <a:solidFill>
                  <a:prstClr val="black"/>
                </a:solidFill>
              </a:rPr>
              <a:t>data</a:t>
            </a:r>
            <a:r>
              <a:rPr lang="en-US" dirty="0">
                <a:solidFill>
                  <a:prstClr val="black"/>
                </a:solidFill>
              </a:rPr>
              <a:t> into </a:t>
            </a:r>
            <a:r>
              <a:rPr lang="en-US" b="1" dirty="0">
                <a:solidFill>
                  <a:prstClr val="black"/>
                </a:solidFill>
              </a:rPr>
              <a:t>actionable intelligence </a:t>
            </a:r>
            <a:r>
              <a:rPr lang="en-US" dirty="0">
                <a:solidFill>
                  <a:prstClr val="black"/>
                </a:solidFill>
              </a:rPr>
              <a:t>and better results</a:t>
            </a:r>
          </a:p>
        </p:txBody>
      </p:sp>
      <p:sp>
        <p:nvSpPr>
          <p:cNvPr id="13" name="Rectangle 12"/>
          <p:cNvSpPr/>
          <p:nvPr/>
        </p:nvSpPr>
        <p:spPr>
          <a:xfrm>
            <a:off x="360243" y="3091355"/>
            <a:ext cx="4700033" cy="1477328"/>
          </a:xfrm>
          <a:prstGeom prst="rect">
            <a:avLst/>
          </a:prstGeom>
          <a:noFill/>
        </p:spPr>
        <p:txBody>
          <a:bodyPr wrap="square" lIns="36000" rIns="36000">
            <a:spAutoFit/>
          </a:bodyPr>
          <a:lstStyle/>
          <a:p>
            <a:r>
              <a:rPr lang="en-US" b="1" dirty="0" smtClean="0">
                <a:solidFill>
                  <a:prstClr val="black"/>
                </a:solidFill>
              </a:rPr>
              <a:t>Providing seamless modelling </a:t>
            </a:r>
            <a:r>
              <a:rPr lang="en-US" dirty="0" smtClean="0">
                <a:solidFill>
                  <a:prstClr val="black"/>
                </a:solidFill>
              </a:rPr>
              <a:t>of highly</a:t>
            </a:r>
          </a:p>
          <a:p>
            <a:r>
              <a:rPr lang="en-US" dirty="0" smtClean="0">
                <a:solidFill>
                  <a:prstClr val="black"/>
                </a:solidFill>
              </a:rPr>
              <a:t>complex </a:t>
            </a:r>
            <a:r>
              <a:rPr lang="en-US" dirty="0">
                <a:solidFill>
                  <a:prstClr val="black"/>
                </a:solidFill>
              </a:rPr>
              <a:t>and dynamic systems so </a:t>
            </a:r>
            <a:r>
              <a:rPr lang="en-US" dirty="0" smtClean="0">
                <a:solidFill>
                  <a:prstClr val="black"/>
                </a:solidFill>
              </a:rPr>
              <a:t>utilities can </a:t>
            </a:r>
            <a:r>
              <a:rPr lang="en-US" dirty="0">
                <a:solidFill>
                  <a:prstClr val="black"/>
                </a:solidFill>
              </a:rPr>
              <a:t>create </a:t>
            </a:r>
            <a:r>
              <a:rPr lang="en-US" b="1" dirty="0" smtClean="0">
                <a:solidFill>
                  <a:prstClr val="black"/>
                </a:solidFill>
              </a:rPr>
              <a:t>cause-and-effect </a:t>
            </a:r>
            <a:r>
              <a:rPr lang="en-US" b="1" dirty="0">
                <a:solidFill>
                  <a:prstClr val="black"/>
                </a:solidFill>
              </a:rPr>
              <a:t>correlations </a:t>
            </a:r>
            <a:r>
              <a:rPr lang="en-US" dirty="0">
                <a:solidFill>
                  <a:prstClr val="black"/>
                </a:solidFill>
              </a:rPr>
              <a:t>to guide </a:t>
            </a:r>
            <a:r>
              <a:rPr lang="en-US" dirty="0" smtClean="0">
                <a:solidFill>
                  <a:prstClr val="black"/>
                </a:solidFill>
              </a:rPr>
              <a:t>them in making quick and data-informed decisions increasing their foresight</a:t>
            </a:r>
            <a:endParaRPr lang="en-US" dirty="0">
              <a:solidFill>
                <a:prstClr val="black"/>
              </a:solidFill>
            </a:endParaRPr>
          </a:p>
        </p:txBody>
      </p:sp>
      <p:sp>
        <p:nvSpPr>
          <p:cNvPr id="18" name="Rectangle 17"/>
          <p:cNvSpPr/>
          <p:nvPr/>
        </p:nvSpPr>
        <p:spPr>
          <a:xfrm>
            <a:off x="7502439" y="1095632"/>
            <a:ext cx="4278744" cy="646331"/>
          </a:xfrm>
          <a:prstGeom prst="rect">
            <a:avLst/>
          </a:prstGeom>
        </p:spPr>
        <p:txBody>
          <a:bodyPr wrap="square">
            <a:spAutoFit/>
          </a:bodyPr>
          <a:lstStyle/>
          <a:p>
            <a:pPr algn="r"/>
            <a:r>
              <a:rPr lang="en-US" dirty="0" smtClean="0">
                <a:solidFill>
                  <a:prstClr val="black"/>
                </a:solidFill>
              </a:rPr>
              <a:t>Building </a:t>
            </a:r>
            <a:r>
              <a:rPr lang="en-US" b="1" dirty="0" smtClean="0">
                <a:solidFill>
                  <a:prstClr val="black"/>
                </a:solidFill>
              </a:rPr>
              <a:t>trust</a:t>
            </a:r>
            <a:r>
              <a:rPr lang="en-US" dirty="0" smtClean="0">
                <a:solidFill>
                  <a:prstClr val="black"/>
                </a:solidFill>
              </a:rPr>
              <a:t> with the consumers, offering </a:t>
            </a:r>
            <a:r>
              <a:rPr lang="en-US" b="1" dirty="0" smtClean="0">
                <a:solidFill>
                  <a:prstClr val="black"/>
                </a:solidFill>
              </a:rPr>
              <a:t>reputational gains</a:t>
            </a:r>
            <a:endParaRPr lang="en-US" b="1" dirty="0">
              <a:solidFill>
                <a:prstClr val="black"/>
              </a:solidFill>
            </a:endParaRPr>
          </a:p>
        </p:txBody>
      </p:sp>
      <p:sp>
        <p:nvSpPr>
          <p:cNvPr id="25" name="Rectangle 24"/>
          <p:cNvSpPr/>
          <p:nvPr/>
        </p:nvSpPr>
        <p:spPr>
          <a:xfrm>
            <a:off x="53007" y="2024407"/>
            <a:ext cx="4401233" cy="923330"/>
          </a:xfrm>
          <a:prstGeom prst="rect">
            <a:avLst/>
          </a:prstGeom>
        </p:spPr>
        <p:txBody>
          <a:bodyPr wrap="square" lIns="36000" rIns="36000">
            <a:spAutoFit/>
          </a:bodyPr>
          <a:lstStyle/>
          <a:p>
            <a:r>
              <a:rPr lang="en-US" dirty="0" smtClean="0">
                <a:solidFill>
                  <a:prstClr val="black"/>
                </a:solidFill>
              </a:rPr>
              <a:t>Introducing </a:t>
            </a:r>
            <a:r>
              <a:rPr lang="en-US" b="1" dirty="0" smtClean="0">
                <a:solidFill>
                  <a:prstClr val="black"/>
                </a:solidFill>
              </a:rPr>
              <a:t>new EO </a:t>
            </a:r>
            <a:r>
              <a:rPr lang="en-US" dirty="0" smtClean="0">
                <a:solidFill>
                  <a:prstClr val="black"/>
                </a:solidFill>
              </a:rPr>
              <a:t>and upstream </a:t>
            </a:r>
            <a:r>
              <a:rPr lang="en-US" b="1" dirty="0" smtClean="0">
                <a:solidFill>
                  <a:prstClr val="black"/>
                </a:solidFill>
              </a:rPr>
              <a:t>modeled forecasting </a:t>
            </a:r>
            <a:r>
              <a:rPr lang="en-US" dirty="0" smtClean="0">
                <a:solidFill>
                  <a:prstClr val="black"/>
                </a:solidFill>
              </a:rPr>
              <a:t>data into Utilities decision</a:t>
            </a:r>
            <a:r>
              <a:rPr lang="el-GR" dirty="0" smtClean="0">
                <a:solidFill>
                  <a:prstClr val="black"/>
                </a:solidFill>
              </a:rPr>
              <a:t> </a:t>
            </a:r>
            <a:r>
              <a:rPr lang="en-US" dirty="0" smtClean="0">
                <a:solidFill>
                  <a:prstClr val="black"/>
                </a:solidFill>
              </a:rPr>
              <a:t>making, </a:t>
            </a:r>
            <a:r>
              <a:rPr lang="en-US" b="1" dirty="0" smtClean="0">
                <a:solidFill>
                  <a:prstClr val="black"/>
                </a:solidFill>
              </a:rPr>
              <a:t>filling information gaps i</a:t>
            </a:r>
            <a:r>
              <a:rPr lang="en-US" b="1" dirty="0">
                <a:solidFill>
                  <a:prstClr val="black"/>
                </a:solidFill>
              </a:rPr>
              <a:t>n</a:t>
            </a:r>
            <a:r>
              <a:rPr lang="en-US" b="1" dirty="0" smtClean="0">
                <a:solidFill>
                  <a:prstClr val="black"/>
                </a:solidFill>
              </a:rPr>
              <a:t> space and time</a:t>
            </a:r>
            <a:endParaRPr lang="en-US" b="1" dirty="0">
              <a:solidFill>
                <a:prstClr val="black"/>
              </a:solidFill>
            </a:endParaRPr>
          </a:p>
        </p:txBody>
      </p:sp>
      <p:grpSp>
        <p:nvGrpSpPr>
          <p:cNvPr id="17" name="Group 16"/>
          <p:cNvGrpSpPr/>
          <p:nvPr/>
        </p:nvGrpSpPr>
        <p:grpSpPr>
          <a:xfrm>
            <a:off x="5576160" y="2055514"/>
            <a:ext cx="2052000" cy="2052000"/>
            <a:chOff x="4049753" y="-1602987"/>
            <a:chExt cx="2355551" cy="2356552"/>
          </a:xfrm>
        </p:grpSpPr>
        <p:grpSp>
          <p:nvGrpSpPr>
            <p:cNvPr id="29" name="Grupper 11"/>
            <p:cNvGrpSpPr>
              <a:grpSpLocks noChangeAspect="1"/>
            </p:cNvGrpSpPr>
            <p:nvPr/>
          </p:nvGrpSpPr>
          <p:grpSpPr bwMode="auto">
            <a:xfrm>
              <a:off x="4049753" y="-1602987"/>
              <a:ext cx="2355551" cy="2356552"/>
              <a:chOff x="5957450" y="2821314"/>
              <a:chExt cx="974368" cy="975469"/>
            </a:xfrm>
          </p:grpSpPr>
          <p:sp>
            <p:nvSpPr>
              <p:cNvPr id="30" name="Ellipse 12"/>
              <p:cNvSpPr>
                <a:spLocks noChangeArrowheads="1"/>
              </p:cNvSpPr>
              <p:nvPr/>
            </p:nvSpPr>
            <p:spPr bwMode="auto">
              <a:xfrm>
                <a:off x="5957450" y="2821314"/>
                <a:ext cx="974368" cy="975469"/>
              </a:xfrm>
              <a:prstGeom prst="ellips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w="9525">
                <a:solidFill>
                  <a:srgbClr val="191919"/>
                </a:solidFill>
                <a:round/>
                <a:headEnd/>
                <a:tailEnd/>
              </a:ln>
              <a:effectLst>
                <a:outerShdw dist="23000" dir="5400000" rotWithShape="0">
                  <a:srgbClr val="808080">
                    <a:alpha val="34999"/>
                  </a:srgbClr>
                </a:outerShdw>
              </a:effectLst>
            </p:spPr>
            <p:txBody>
              <a:bodyPr anchor="ctr"/>
              <a:lstStyle/>
              <a:p>
                <a:pPr algn="ctr">
                  <a:defRPr/>
                </a:pPr>
                <a:endParaRPr lang="da-DK">
                  <a:solidFill>
                    <a:srgbClr val="FFFFFF"/>
                  </a:solidFill>
                </a:endParaRPr>
              </a:p>
            </p:txBody>
          </p:sp>
          <p:sp>
            <p:nvSpPr>
              <p:cNvPr id="31" name="Ellipse 13"/>
              <p:cNvSpPr/>
              <p:nvPr/>
            </p:nvSpPr>
            <p:spPr>
              <a:xfrm>
                <a:off x="6079548" y="2858785"/>
                <a:ext cx="714456" cy="529437"/>
              </a:xfrm>
              <a:prstGeom prst="ellipse">
                <a:avLst/>
              </a:prstGeom>
              <a:gradFill flip="none" rotWithShape="1">
                <a:gsLst>
                  <a:gs pos="0">
                    <a:schemeClr val="tx2">
                      <a:lumMod val="40000"/>
                      <a:lumOff val="60000"/>
                      <a:alpha val="0"/>
                    </a:schemeClr>
                  </a:gs>
                  <a:gs pos="100000">
                    <a:schemeClr val="bg1">
                      <a:alpha val="77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a:solidFill>
                    <a:srgbClr val="FFFFFF"/>
                  </a:solidFill>
                  <a:ea typeface="ＭＳ Ｐゴシック" charset="-128"/>
                </a:endParaRPr>
              </a:p>
            </p:txBody>
          </p:sp>
        </p:grpSp>
        <p:sp>
          <p:nvSpPr>
            <p:cNvPr id="26" name="Retângulo 8"/>
            <p:cNvSpPr/>
            <p:nvPr/>
          </p:nvSpPr>
          <p:spPr>
            <a:xfrm>
              <a:off x="4049753" y="-946196"/>
              <a:ext cx="2355551" cy="984885"/>
            </a:xfrm>
            <a:prstGeom prst="rect">
              <a:avLst/>
            </a:prstGeom>
          </p:spPr>
          <p:txBody>
            <a:bodyPr wrap="square">
              <a:spAutoFit/>
            </a:bodyPr>
            <a:lstStyle/>
            <a:p>
              <a:pPr algn="ctr"/>
              <a:r>
                <a:rPr lang="en-US" sz="2000" b="1" cap="small" dirty="0" smtClean="0">
                  <a:solidFill>
                    <a:prstClr val="white"/>
                  </a:solidFill>
                  <a:latin typeface="Arial" panose="020B0604020202020204" pitchFamily="34" charset="0"/>
                  <a:ea typeface="Verdana" panose="020B0604030504040204" pitchFamily="34" charset="0"/>
                  <a:cs typeface="Arial" panose="020B0604020202020204" pitchFamily="34" charset="0"/>
                </a:rPr>
                <a:t>SPACE-O  </a:t>
              </a:r>
            </a:p>
            <a:p>
              <a:pPr algn="ctr"/>
              <a:r>
                <a:rPr lang="en-US" dirty="0">
                  <a:solidFill>
                    <a:prstClr val="white"/>
                  </a:solidFill>
                </a:rPr>
                <a:t>Value Proposition</a:t>
              </a:r>
            </a:p>
            <a:p>
              <a:pPr algn="ctr"/>
              <a:endParaRPr lang="en-US" sz="2000" b="1" cap="small" dirty="0" smtClean="0">
                <a:solidFill>
                  <a:prstClr val="white"/>
                </a:solidFill>
                <a:latin typeface="Arial" panose="020B0604020202020204" pitchFamily="34" charset="0"/>
                <a:ea typeface="Verdana" panose="020B0604030504040204" pitchFamily="34" charset="0"/>
                <a:cs typeface="Arial" panose="020B0604020202020204" pitchFamily="34" charset="0"/>
              </a:endParaRPr>
            </a:p>
          </p:txBody>
        </p:sp>
      </p:grpSp>
      <p:sp>
        <p:nvSpPr>
          <p:cNvPr id="40" name="Rectangle 39"/>
          <p:cNvSpPr/>
          <p:nvPr/>
        </p:nvSpPr>
        <p:spPr>
          <a:xfrm>
            <a:off x="7024418" y="4415284"/>
            <a:ext cx="5035062" cy="1200329"/>
          </a:xfrm>
          <a:prstGeom prst="rect">
            <a:avLst/>
          </a:prstGeom>
        </p:spPr>
        <p:txBody>
          <a:bodyPr wrap="square">
            <a:spAutoFit/>
          </a:bodyPr>
          <a:lstStyle/>
          <a:p>
            <a:pPr algn="r"/>
            <a:r>
              <a:rPr lang="en-US" b="1" dirty="0" smtClean="0">
                <a:solidFill>
                  <a:prstClr val="black"/>
                </a:solidFill>
              </a:rPr>
              <a:t>Enabling Adaptive Planning</a:t>
            </a:r>
            <a:r>
              <a:rPr lang="en-US" dirty="0" smtClean="0">
                <a:solidFill>
                  <a:prstClr val="black"/>
                </a:solidFill>
              </a:rPr>
              <a:t>: Provide </a:t>
            </a:r>
          </a:p>
          <a:p>
            <a:pPr algn="r"/>
            <a:r>
              <a:rPr lang="en-US" dirty="0" smtClean="0">
                <a:solidFill>
                  <a:prstClr val="black"/>
                </a:solidFill>
              </a:rPr>
              <a:t>operational analytics that combine past and current data with predictive simulations to inform complex operational and business decisions.</a:t>
            </a:r>
            <a:endParaRPr lang="en-US" dirty="0">
              <a:solidFill>
                <a:prstClr val="black"/>
              </a:solidFill>
            </a:endParaRPr>
          </a:p>
        </p:txBody>
      </p:sp>
      <p:sp>
        <p:nvSpPr>
          <p:cNvPr id="22" name="Retângulo 8"/>
          <p:cNvSpPr/>
          <p:nvPr/>
        </p:nvSpPr>
        <p:spPr>
          <a:xfrm>
            <a:off x="1" y="233850"/>
            <a:ext cx="9833316" cy="646331"/>
          </a:xfrm>
          <a:prstGeom prst="rect">
            <a:avLst/>
          </a:prstGeom>
        </p:spPr>
        <p:txBody>
          <a:bodyPr wrap="square">
            <a:spAutoFit/>
          </a:bodyPr>
          <a:lstStyle/>
          <a:p>
            <a:pPr algn="r"/>
            <a:r>
              <a:rPr lang="en-US" b="1" cap="small" dirty="0" smtClean="0">
                <a:latin typeface="Arial" panose="020B0604020202020204" pitchFamily="34" charset="0"/>
                <a:ea typeface="Verdana" panose="020B0604030504040204" pitchFamily="34" charset="0"/>
                <a:cs typeface="Arial" panose="020B0604020202020204" pitchFamily="34" charset="0"/>
              </a:rPr>
              <a:t>Space </a:t>
            </a:r>
            <a:r>
              <a:rPr lang="en-US" b="1" cap="small" dirty="0">
                <a:latin typeface="Arial" panose="020B0604020202020204" pitchFamily="34" charset="0"/>
                <a:ea typeface="Verdana" panose="020B0604030504040204" pitchFamily="34" charset="0"/>
                <a:cs typeface="Arial" panose="020B0604020202020204" pitchFamily="34" charset="0"/>
              </a:rPr>
              <a:t>Assisted Water Quality Forecasting Platform for Optimized Decision Making in Water Supply </a:t>
            </a:r>
            <a:r>
              <a:rPr lang="en-US" b="1" cap="small" dirty="0" smtClean="0">
                <a:latin typeface="Arial" panose="020B0604020202020204" pitchFamily="34" charset="0"/>
                <a:ea typeface="Verdana" panose="020B0604030504040204" pitchFamily="34" charset="0"/>
                <a:cs typeface="Arial" panose="020B0604020202020204" pitchFamily="34" charset="0"/>
              </a:rPr>
              <a:t>Services</a:t>
            </a:r>
            <a:endParaRPr lang="en-US" b="1" cap="small" dirty="0">
              <a:latin typeface="Arial" panose="020B0604020202020204" pitchFamily="34" charset="0"/>
              <a:ea typeface="Verdana" panose="020B0604030504040204" pitchFamily="34" charset="0"/>
              <a:cs typeface="Arial" panose="020B0604020202020204" pitchFamily="34" charset="0"/>
            </a:endParaRPr>
          </a:p>
        </p:txBody>
      </p:sp>
      <p:pic>
        <p:nvPicPr>
          <p:cNvPr id="16" name="Picture 15"/>
          <p:cNvPicPr>
            <a:picLocks noChangeAspect="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tretch/>
        </p:blipFill>
        <p:spPr>
          <a:xfrm>
            <a:off x="3872807" y="1086274"/>
            <a:ext cx="3708000" cy="3708000"/>
          </a:xfrm>
          <a:prstGeom prst="rect">
            <a:avLst/>
          </a:prstGeom>
        </p:spPr>
      </p:pic>
      <p:pic>
        <p:nvPicPr>
          <p:cNvPr id="37" name="Picture 36"/>
          <p:cNvPicPr>
            <a:picLocks noChangeAspect="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tretch/>
        </p:blipFill>
        <p:spPr>
          <a:xfrm rot="10800000">
            <a:off x="5582271" y="1380836"/>
            <a:ext cx="3708000" cy="3708000"/>
          </a:xfrm>
          <a:prstGeom prst="rect">
            <a:avLst/>
          </a:prstGeom>
        </p:spPr>
      </p:pic>
      <p:sp>
        <p:nvSpPr>
          <p:cNvPr id="39" name="Retângulo 4"/>
          <p:cNvSpPr/>
          <p:nvPr/>
        </p:nvSpPr>
        <p:spPr>
          <a:xfrm rot="10800000" flipV="1">
            <a:off x="2069" y="5784411"/>
            <a:ext cx="12192000" cy="107288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Cambria" panose="02040503050406030204" pitchFamily="18" charset="0"/>
                <a:ea typeface="Cambria" panose="02040503050406030204" pitchFamily="18" charset="0"/>
              </a:rPr>
              <a:t>IWA World Water Congress &amp; Exhibition</a:t>
            </a:r>
          </a:p>
          <a:p>
            <a:pPr algn="r"/>
            <a:r>
              <a:rPr lang="en-US" sz="1400" dirty="0" smtClean="0">
                <a:latin typeface="Cambria" panose="02040503050406030204" pitchFamily="18" charset="0"/>
                <a:ea typeface="Cambria" panose="02040503050406030204" pitchFamily="18" charset="0"/>
              </a:rPr>
              <a:t>19</a:t>
            </a:r>
            <a:r>
              <a:rPr lang="en-US" sz="1400" baseline="30000" dirty="0" smtClean="0">
                <a:latin typeface="Cambria" panose="02040503050406030204" pitchFamily="18" charset="0"/>
                <a:ea typeface="Cambria" panose="02040503050406030204" pitchFamily="18" charset="0"/>
              </a:rPr>
              <a:t>th</a:t>
            </a:r>
            <a:r>
              <a:rPr lang="en-US" sz="1400" dirty="0" smtClean="0">
                <a:latin typeface="Cambria" panose="02040503050406030204" pitchFamily="18" charset="0"/>
                <a:ea typeface="Cambria" panose="02040503050406030204" pitchFamily="18" charset="0"/>
              </a:rPr>
              <a:t> September </a:t>
            </a:r>
            <a:r>
              <a:rPr lang="en-US" sz="1400" dirty="0">
                <a:latin typeface="Cambria" panose="02040503050406030204" pitchFamily="18" charset="0"/>
                <a:ea typeface="Cambria" panose="02040503050406030204" pitchFamily="18" charset="0"/>
              </a:rPr>
              <a:t>2018</a:t>
            </a:r>
          </a:p>
          <a:p>
            <a:pPr algn="r"/>
            <a:r>
              <a:rPr lang="en-US" sz="1400" dirty="0">
                <a:latin typeface="Cambria" panose="02040503050406030204" pitchFamily="18" charset="0"/>
                <a:ea typeface="Cambria" panose="02040503050406030204" pitchFamily="18" charset="0"/>
              </a:rPr>
              <a:t>Tokyo, Japan</a:t>
            </a:r>
            <a:endParaRPr lang="pt-PT" sz="1400" dirty="0">
              <a:latin typeface="Cambria" panose="02040503050406030204" pitchFamily="18" charset="0"/>
              <a:ea typeface="Cambria" panose="02040503050406030204" pitchFamily="18" charset="0"/>
            </a:endParaRPr>
          </a:p>
        </p:txBody>
      </p:sp>
      <p:pic>
        <p:nvPicPr>
          <p:cNvPr id="19" name="Picture 18"/>
          <p:cNvPicPr>
            <a:picLocks noChangeAspect="1"/>
          </p:cNvPicPr>
          <p:nvPr/>
        </p:nvPicPr>
        <p:blipFill rotWithShape="1">
          <a:blip r:embed="rId5"/>
          <a:srcRect l="32055" t="34105" r="8840" b="19223"/>
          <a:stretch/>
        </p:blipFill>
        <p:spPr>
          <a:xfrm>
            <a:off x="439398" y="4581791"/>
            <a:ext cx="4236991" cy="1881965"/>
          </a:xfrm>
          <a:prstGeom prst="rect">
            <a:avLst/>
          </a:prstGeom>
        </p:spPr>
      </p:pic>
    </p:spTree>
    <p:extLst>
      <p:ext uri="{BB962C8B-B14F-4D97-AF65-F5344CB8AC3E}">
        <p14:creationId xmlns:p14="http://schemas.microsoft.com/office/powerpoint/2010/main" val="13637198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752" y="5410912"/>
            <a:ext cx="1791746" cy="1791746"/>
          </a:xfrm>
          <a:prstGeom prst="rect">
            <a:avLst/>
          </a:prstGeom>
        </p:spPr>
      </p:pic>
      <p:pic>
        <p:nvPicPr>
          <p:cNvPr id="13" name="Picture 12" descr="footer_PPT.ai"/>
          <p:cNvPicPr>
            <a:picLocks noChangeAspect="1"/>
          </p:cNvPicPr>
          <p:nvPr/>
        </p:nvPicPr>
        <p:blipFill rotWithShape="1">
          <a:blip r:embed="rId4">
            <a:extLst>
              <a:ext uri="{28A0092B-C50C-407E-A947-70E740481C1C}">
                <a14:useLocalDpi xmlns:a14="http://schemas.microsoft.com/office/drawing/2010/main" val="0"/>
              </a:ext>
            </a:extLst>
          </a:blip>
          <a:srcRect b="29575"/>
          <a:stretch/>
        </p:blipFill>
        <p:spPr>
          <a:xfrm>
            <a:off x="722120" y="669018"/>
            <a:ext cx="10773307" cy="5361405"/>
          </a:xfrm>
          <a:prstGeom prst="rect">
            <a:avLst/>
          </a:prstGeom>
        </p:spPr>
      </p:pic>
      <p:pic>
        <p:nvPicPr>
          <p:cNvPr id="14" name="Picture 13"/>
          <p:cNvPicPr>
            <a:picLocks noChangeAspect="1"/>
          </p:cNvPicPr>
          <p:nvPr/>
        </p:nvPicPr>
        <p:blipFill>
          <a:blip r:embed="rId5"/>
          <a:stretch>
            <a:fillRect/>
          </a:stretch>
        </p:blipFill>
        <p:spPr>
          <a:xfrm>
            <a:off x="4400438" y="1107524"/>
            <a:ext cx="3687592" cy="2039022"/>
          </a:xfrm>
          <a:prstGeom prst="rect">
            <a:avLst/>
          </a:prstGeom>
        </p:spPr>
      </p:pic>
      <p:sp>
        <p:nvSpPr>
          <p:cNvPr id="7" name="Retângulo 4"/>
          <p:cNvSpPr/>
          <p:nvPr/>
        </p:nvSpPr>
        <p:spPr>
          <a:xfrm rot="10800000" flipV="1">
            <a:off x="2069" y="5784411"/>
            <a:ext cx="12192000" cy="107288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Cambria" panose="02040503050406030204" pitchFamily="18" charset="0"/>
                <a:ea typeface="Cambria" panose="02040503050406030204" pitchFamily="18" charset="0"/>
              </a:rPr>
              <a:t>IWA World Water Congress &amp; Exhibition</a:t>
            </a:r>
          </a:p>
          <a:p>
            <a:pPr algn="r"/>
            <a:r>
              <a:rPr lang="en-US" sz="1400" dirty="0" smtClean="0">
                <a:latin typeface="Cambria" panose="02040503050406030204" pitchFamily="18" charset="0"/>
                <a:ea typeface="Cambria" panose="02040503050406030204" pitchFamily="18" charset="0"/>
              </a:rPr>
              <a:t>19</a:t>
            </a:r>
            <a:r>
              <a:rPr lang="en-US" sz="1400" baseline="30000" dirty="0" smtClean="0">
                <a:latin typeface="Cambria" panose="02040503050406030204" pitchFamily="18" charset="0"/>
                <a:ea typeface="Cambria" panose="02040503050406030204" pitchFamily="18" charset="0"/>
              </a:rPr>
              <a:t>th</a:t>
            </a:r>
            <a:r>
              <a:rPr lang="en-US" sz="1400" dirty="0" smtClean="0">
                <a:latin typeface="Cambria" panose="02040503050406030204" pitchFamily="18" charset="0"/>
                <a:ea typeface="Cambria" panose="02040503050406030204" pitchFamily="18" charset="0"/>
              </a:rPr>
              <a:t> September </a:t>
            </a:r>
            <a:r>
              <a:rPr lang="en-US" sz="1400" dirty="0">
                <a:latin typeface="Cambria" panose="02040503050406030204" pitchFamily="18" charset="0"/>
                <a:ea typeface="Cambria" panose="02040503050406030204" pitchFamily="18" charset="0"/>
              </a:rPr>
              <a:t>2018</a:t>
            </a:r>
          </a:p>
          <a:p>
            <a:pPr algn="r"/>
            <a:r>
              <a:rPr lang="en-US" sz="1400" dirty="0">
                <a:latin typeface="Cambria" panose="02040503050406030204" pitchFamily="18" charset="0"/>
                <a:ea typeface="Cambria" panose="02040503050406030204" pitchFamily="18" charset="0"/>
              </a:rPr>
              <a:t>Tokyo, Japan</a:t>
            </a:r>
            <a:endParaRPr lang="pt-PT" sz="1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84068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tângulo 4"/>
          <p:cNvSpPr/>
          <p:nvPr/>
        </p:nvSpPr>
        <p:spPr>
          <a:xfrm rot="10800000" flipV="1">
            <a:off x="2069" y="5784411"/>
            <a:ext cx="12192000" cy="107288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Cambria" panose="02040503050406030204" pitchFamily="18" charset="0"/>
                <a:ea typeface="Cambria" panose="02040503050406030204" pitchFamily="18" charset="0"/>
              </a:rPr>
              <a:t>IWA World Water Congress &amp; Exhibition</a:t>
            </a:r>
          </a:p>
          <a:p>
            <a:pPr algn="r"/>
            <a:r>
              <a:rPr lang="en-US" sz="1400" dirty="0" smtClean="0">
                <a:latin typeface="Cambria" panose="02040503050406030204" pitchFamily="18" charset="0"/>
                <a:ea typeface="Cambria" panose="02040503050406030204" pitchFamily="18" charset="0"/>
              </a:rPr>
              <a:t>19</a:t>
            </a:r>
            <a:r>
              <a:rPr lang="en-US" sz="1400" baseline="30000" dirty="0" smtClean="0">
                <a:latin typeface="Cambria" panose="02040503050406030204" pitchFamily="18" charset="0"/>
                <a:ea typeface="Cambria" panose="02040503050406030204" pitchFamily="18" charset="0"/>
              </a:rPr>
              <a:t>th</a:t>
            </a:r>
            <a:r>
              <a:rPr lang="en-US" sz="1400" dirty="0" smtClean="0">
                <a:latin typeface="Cambria" panose="02040503050406030204" pitchFamily="18" charset="0"/>
                <a:ea typeface="Cambria" panose="02040503050406030204" pitchFamily="18" charset="0"/>
              </a:rPr>
              <a:t> September </a:t>
            </a:r>
            <a:r>
              <a:rPr lang="en-US" sz="1400" dirty="0">
                <a:latin typeface="Cambria" panose="02040503050406030204" pitchFamily="18" charset="0"/>
                <a:ea typeface="Cambria" panose="02040503050406030204" pitchFamily="18" charset="0"/>
              </a:rPr>
              <a:t>2018</a:t>
            </a:r>
          </a:p>
          <a:p>
            <a:pPr algn="r"/>
            <a:r>
              <a:rPr lang="en-US" sz="1400" dirty="0">
                <a:latin typeface="Cambria" panose="02040503050406030204" pitchFamily="18" charset="0"/>
                <a:ea typeface="Cambria" panose="02040503050406030204" pitchFamily="18" charset="0"/>
              </a:rPr>
              <a:t>Tokyo, Japan</a:t>
            </a:r>
            <a:endParaRPr lang="pt-PT" sz="1400" dirty="0">
              <a:latin typeface="Cambria" panose="02040503050406030204" pitchFamily="18" charset="0"/>
              <a:ea typeface="Cambria" panose="02040503050406030204" pitchFamily="18" charset="0"/>
            </a:endParaRPr>
          </a:p>
        </p:txBody>
      </p:sp>
      <p:sp>
        <p:nvSpPr>
          <p:cNvPr id="9" name="Retângulo 8"/>
          <p:cNvSpPr/>
          <p:nvPr/>
        </p:nvSpPr>
        <p:spPr>
          <a:xfrm>
            <a:off x="1" y="233850"/>
            <a:ext cx="9833316" cy="646331"/>
          </a:xfrm>
          <a:prstGeom prst="rect">
            <a:avLst/>
          </a:prstGeom>
        </p:spPr>
        <p:txBody>
          <a:bodyPr wrap="square">
            <a:spAutoFit/>
          </a:bodyPr>
          <a:lstStyle/>
          <a:p>
            <a:pPr algn="r"/>
            <a:r>
              <a:rPr lang="en-US" b="1" cap="small" dirty="0" smtClean="0">
                <a:latin typeface="Arial" panose="020B0604020202020204" pitchFamily="34" charset="0"/>
                <a:ea typeface="Verdana" panose="020B0604030504040204" pitchFamily="34" charset="0"/>
                <a:cs typeface="Arial" panose="020B0604020202020204" pitchFamily="34" charset="0"/>
              </a:rPr>
              <a:t>Space </a:t>
            </a:r>
            <a:r>
              <a:rPr lang="en-US" b="1" cap="small" dirty="0">
                <a:latin typeface="Arial" panose="020B0604020202020204" pitchFamily="34" charset="0"/>
                <a:ea typeface="Verdana" panose="020B0604030504040204" pitchFamily="34" charset="0"/>
                <a:cs typeface="Arial" panose="020B0604020202020204" pitchFamily="34" charset="0"/>
              </a:rPr>
              <a:t>Assisted Water Quality Forecasting Platform for Optimized Decision Making in Water Supply </a:t>
            </a:r>
            <a:r>
              <a:rPr lang="en-US" b="1" cap="small" dirty="0" smtClean="0">
                <a:latin typeface="Arial" panose="020B0604020202020204" pitchFamily="34" charset="0"/>
                <a:ea typeface="Verdana" panose="020B0604030504040204" pitchFamily="34" charset="0"/>
                <a:cs typeface="Arial" panose="020B0604020202020204" pitchFamily="34" charset="0"/>
              </a:rPr>
              <a:t>Services</a:t>
            </a:r>
            <a:endParaRPr lang="en-US" b="1" cap="small" dirty="0">
              <a:latin typeface="Arial" panose="020B0604020202020204" pitchFamily="34" charset="0"/>
              <a:ea typeface="Verdana" panose="020B0604030504040204" pitchFamily="34" charset="0"/>
              <a:cs typeface="Arial" panose="020B0604020202020204" pitchFamily="34" charset="0"/>
            </a:endParaRPr>
          </a:p>
        </p:txBody>
      </p:sp>
      <p:pic>
        <p:nvPicPr>
          <p:cNvPr id="16" name="Picture 15"/>
          <p:cNvPicPr>
            <a:picLocks noChangeAspect="1"/>
          </p:cNvPicPr>
          <p:nvPr/>
        </p:nvPicPr>
        <p:blipFill>
          <a:blip r:embed="rId3"/>
          <a:stretch>
            <a:fillRect/>
          </a:stretch>
        </p:blipFill>
        <p:spPr>
          <a:xfrm>
            <a:off x="10192542" y="135219"/>
            <a:ext cx="1415143" cy="782491"/>
          </a:xfrm>
          <a:prstGeom prst="rect">
            <a:avLst/>
          </a:prstGeom>
        </p:spPr>
      </p:pic>
      <p:sp>
        <p:nvSpPr>
          <p:cNvPr id="54" name="Retângulo 8"/>
          <p:cNvSpPr/>
          <p:nvPr/>
        </p:nvSpPr>
        <p:spPr>
          <a:xfrm>
            <a:off x="203241" y="812334"/>
            <a:ext cx="3796746" cy="307777"/>
          </a:xfrm>
          <a:prstGeom prst="rect">
            <a:avLst/>
          </a:prstGeom>
        </p:spPr>
        <p:txBody>
          <a:bodyPr wrap="square">
            <a:spAutoFit/>
          </a:bodyPr>
          <a:lstStyle/>
          <a:p>
            <a:r>
              <a:rPr lang="en-US" sz="1400" b="1" cap="small" dirty="0" smtClean="0">
                <a:latin typeface="Arial" panose="020B0604020202020204" pitchFamily="34" charset="0"/>
                <a:ea typeface="Verdana" panose="020B0604030504040204" pitchFamily="34" charset="0"/>
                <a:cs typeface="Arial" panose="020B0604020202020204" pitchFamily="34" charset="0"/>
              </a:rPr>
              <a:t>The </a:t>
            </a:r>
            <a:r>
              <a:rPr lang="en-US" sz="1400" b="1" dirty="0" smtClean="0">
                <a:latin typeface="Arial" panose="020B0604020202020204" pitchFamily="34" charset="0"/>
                <a:ea typeface="Verdana" panose="020B0604030504040204" pitchFamily="34" charset="0"/>
                <a:cs typeface="Arial" panose="020B0604020202020204" pitchFamily="34" charset="0"/>
              </a:rPr>
              <a:t>Challenge</a:t>
            </a:r>
            <a:r>
              <a:rPr lang="en-US" sz="1400" b="1" cap="small" dirty="0" smtClean="0">
                <a:latin typeface="Arial" panose="020B0604020202020204" pitchFamily="34" charset="0"/>
                <a:ea typeface="Verdana" panose="020B0604030504040204" pitchFamily="34" charset="0"/>
                <a:cs typeface="Arial" panose="020B0604020202020204" pitchFamily="34" charset="0"/>
              </a:rPr>
              <a:t>… </a:t>
            </a:r>
            <a:endParaRPr lang="en-US" sz="1400" b="1" cap="small" dirty="0">
              <a:latin typeface="Arial" panose="020B0604020202020204" pitchFamily="34" charset="0"/>
              <a:ea typeface="Verdana" panose="020B0604030504040204" pitchFamily="34" charset="0"/>
              <a:cs typeface="Arial" panose="020B0604020202020204" pitchFamily="34" charset="0"/>
            </a:endParaRPr>
          </a:p>
        </p:txBody>
      </p:sp>
      <p:pic>
        <p:nvPicPr>
          <p:cNvPr id="30" name="Picture 29"/>
          <p:cNvPicPr>
            <a:picLocks noChangeAspect="1"/>
          </p:cNvPicPr>
          <p:nvPr/>
        </p:nvPicPr>
        <p:blipFill>
          <a:blip r:embed="rId4"/>
          <a:stretch>
            <a:fillRect/>
          </a:stretch>
        </p:blipFill>
        <p:spPr>
          <a:xfrm>
            <a:off x="1910099" y="1253510"/>
            <a:ext cx="2466975" cy="1847850"/>
          </a:xfrm>
          <a:prstGeom prst="rect">
            <a:avLst/>
          </a:prstGeom>
        </p:spPr>
      </p:pic>
      <p:sp>
        <p:nvSpPr>
          <p:cNvPr id="31" name="TextBox 30"/>
          <p:cNvSpPr txBox="1"/>
          <p:nvPr/>
        </p:nvSpPr>
        <p:spPr>
          <a:xfrm>
            <a:off x="-203904" y="1969556"/>
            <a:ext cx="2160240" cy="738664"/>
          </a:xfrm>
          <a:prstGeom prst="rect">
            <a:avLst/>
          </a:prstGeom>
          <a:noFill/>
        </p:spPr>
        <p:txBody>
          <a:bodyPr wrap="square" rtlCol="0">
            <a:spAutoFit/>
          </a:bodyPr>
          <a:lstStyle/>
          <a:p>
            <a:pPr algn="r"/>
            <a:r>
              <a:rPr lang="en-US" sz="1400" b="1" dirty="0">
                <a:solidFill>
                  <a:schemeClr val="tx2"/>
                </a:solidFill>
              </a:rPr>
              <a:t>Public health, environmental &amp; economic concerns</a:t>
            </a:r>
          </a:p>
        </p:txBody>
      </p:sp>
      <p:sp>
        <p:nvSpPr>
          <p:cNvPr id="32" name="TextBox 31"/>
          <p:cNvSpPr txBox="1"/>
          <p:nvPr/>
        </p:nvSpPr>
        <p:spPr>
          <a:xfrm>
            <a:off x="203240" y="4068094"/>
            <a:ext cx="1695525" cy="1261884"/>
          </a:xfrm>
          <a:prstGeom prst="rect">
            <a:avLst/>
          </a:prstGeom>
          <a:noFill/>
        </p:spPr>
        <p:txBody>
          <a:bodyPr wrap="square" rtlCol="0">
            <a:spAutoFit/>
          </a:bodyPr>
          <a:lstStyle/>
          <a:p>
            <a:pPr algn="r"/>
            <a:r>
              <a:rPr lang="en-US" sz="1400" b="1" dirty="0">
                <a:solidFill>
                  <a:schemeClr val="tx2"/>
                </a:solidFill>
              </a:rPr>
              <a:t>Water Industry challenges </a:t>
            </a:r>
          </a:p>
          <a:p>
            <a:pPr algn="r"/>
            <a:r>
              <a:rPr lang="en-US" sz="1200" b="1" dirty="0" smtClean="0">
                <a:solidFill>
                  <a:schemeClr val="tx2"/>
                </a:solidFill>
              </a:rPr>
              <a:t>Sustainable </a:t>
            </a:r>
            <a:r>
              <a:rPr lang="en-US" sz="1200" b="1" dirty="0">
                <a:solidFill>
                  <a:schemeClr val="tx2"/>
                </a:solidFill>
              </a:rPr>
              <a:t>performance </a:t>
            </a:r>
          </a:p>
          <a:p>
            <a:pPr algn="r"/>
            <a:r>
              <a:rPr lang="en-US" sz="1200" b="1" dirty="0">
                <a:solidFill>
                  <a:schemeClr val="tx2"/>
                </a:solidFill>
              </a:rPr>
              <a:t>Cost efficient operations </a:t>
            </a:r>
          </a:p>
        </p:txBody>
      </p:sp>
      <p:pic>
        <p:nvPicPr>
          <p:cNvPr id="34" name="Picture 33"/>
          <p:cNvPicPr>
            <a:picLocks noChangeAspect="1"/>
          </p:cNvPicPr>
          <p:nvPr/>
        </p:nvPicPr>
        <p:blipFill>
          <a:blip r:embed="rId5"/>
          <a:stretch>
            <a:fillRect/>
          </a:stretch>
        </p:blipFill>
        <p:spPr>
          <a:xfrm>
            <a:off x="4521182" y="2196478"/>
            <a:ext cx="3153774" cy="1964880"/>
          </a:xfrm>
          <a:prstGeom prst="rect">
            <a:avLst/>
          </a:prstGeom>
        </p:spPr>
      </p:pic>
      <p:sp>
        <p:nvSpPr>
          <p:cNvPr id="35" name="TextBox 34"/>
          <p:cNvSpPr txBox="1"/>
          <p:nvPr/>
        </p:nvSpPr>
        <p:spPr>
          <a:xfrm>
            <a:off x="10428935" y="1779880"/>
            <a:ext cx="1420011" cy="523220"/>
          </a:xfrm>
          <a:prstGeom prst="rect">
            <a:avLst/>
          </a:prstGeom>
          <a:noFill/>
        </p:spPr>
        <p:txBody>
          <a:bodyPr wrap="square" rtlCol="0">
            <a:spAutoFit/>
          </a:bodyPr>
          <a:lstStyle/>
          <a:p>
            <a:r>
              <a:rPr lang="en-US" sz="1400" b="1" dirty="0" smtClean="0">
                <a:solidFill>
                  <a:schemeClr val="tx2"/>
                </a:solidFill>
              </a:rPr>
              <a:t>Policy</a:t>
            </a:r>
          </a:p>
          <a:p>
            <a:r>
              <a:rPr lang="en-US" sz="1400" b="1" dirty="0" smtClean="0">
                <a:solidFill>
                  <a:schemeClr val="tx2"/>
                </a:solidFill>
              </a:rPr>
              <a:t>context</a:t>
            </a:r>
            <a:endParaRPr lang="en-US" sz="1400" b="1" dirty="0">
              <a:solidFill>
                <a:schemeClr val="tx2"/>
              </a:solidFill>
            </a:endParaRPr>
          </a:p>
        </p:txBody>
      </p:sp>
      <p:sp>
        <p:nvSpPr>
          <p:cNvPr id="37" name="Curved Right Arrow 36"/>
          <p:cNvSpPr/>
          <p:nvPr/>
        </p:nvSpPr>
        <p:spPr>
          <a:xfrm rot="5400000">
            <a:off x="5721824" y="198396"/>
            <a:ext cx="873010" cy="2936289"/>
          </a:xfrm>
          <a:prstGeom prst="curvedRightArrow">
            <a:avLst>
              <a:gd name="adj1" fmla="val 25000"/>
              <a:gd name="adj2" fmla="val 50000"/>
              <a:gd name="adj3" fmla="val 491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Curved Right Arrow 37"/>
          <p:cNvSpPr/>
          <p:nvPr/>
        </p:nvSpPr>
        <p:spPr>
          <a:xfrm rot="16200000">
            <a:off x="5874224" y="3474380"/>
            <a:ext cx="873010" cy="2936289"/>
          </a:xfrm>
          <a:prstGeom prst="curvedRightArrow">
            <a:avLst>
              <a:gd name="adj1" fmla="val 25000"/>
              <a:gd name="adj2" fmla="val 50000"/>
              <a:gd name="adj3" fmla="val 491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TextBox 38"/>
          <p:cNvSpPr txBox="1"/>
          <p:nvPr/>
        </p:nvSpPr>
        <p:spPr>
          <a:xfrm>
            <a:off x="7889541" y="1321992"/>
            <a:ext cx="2491747" cy="1200329"/>
          </a:xfrm>
          <a:prstGeom prst="rect">
            <a:avLst/>
          </a:prstGeom>
          <a:solidFill>
            <a:srgbClr val="00B0F0"/>
          </a:solidFill>
        </p:spPr>
        <p:txBody>
          <a:bodyPr wrap="square" rtlCol="0">
            <a:spAutoFit/>
          </a:bodyPr>
          <a:lstStyle/>
          <a:p>
            <a:pPr algn="ctr"/>
            <a:r>
              <a:rPr lang="en-US" sz="2400" b="1" dirty="0" smtClean="0">
                <a:solidFill>
                  <a:schemeClr val="bg1"/>
                </a:solidFill>
              </a:rPr>
              <a:t>INTEGRATED WATER MANAGEMENT</a:t>
            </a:r>
            <a:endParaRPr lang="en-US" sz="2400" b="1" dirty="0">
              <a:solidFill>
                <a:schemeClr val="bg1"/>
              </a:solidFill>
            </a:endParaRPr>
          </a:p>
        </p:txBody>
      </p:sp>
      <p:pic>
        <p:nvPicPr>
          <p:cNvPr id="4" name="Picture 3"/>
          <p:cNvPicPr>
            <a:picLocks noChangeAspect="1"/>
          </p:cNvPicPr>
          <p:nvPr/>
        </p:nvPicPr>
        <p:blipFill>
          <a:blip r:embed="rId6"/>
          <a:stretch>
            <a:fillRect/>
          </a:stretch>
        </p:blipFill>
        <p:spPr>
          <a:xfrm>
            <a:off x="7889541" y="3709259"/>
            <a:ext cx="2565545" cy="1804906"/>
          </a:xfrm>
          <a:prstGeom prst="rect">
            <a:avLst/>
          </a:prstGeom>
        </p:spPr>
      </p:pic>
      <p:sp>
        <p:nvSpPr>
          <p:cNvPr id="42" name="TextBox 41"/>
          <p:cNvSpPr txBox="1"/>
          <p:nvPr/>
        </p:nvSpPr>
        <p:spPr>
          <a:xfrm>
            <a:off x="10381288" y="4814454"/>
            <a:ext cx="1467658" cy="523220"/>
          </a:xfrm>
          <a:prstGeom prst="rect">
            <a:avLst/>
          </a:prstGeom>
          <a:noFill/>
        </p:spPr>
        <p:txBody>
          <a:bodyPr wrap="square" rtlCol="0">
            <a:spAutoFit/>
          </a:bodyPr>
          <a:lstStyle/>
          <a:p>
            <a:r>
              <a:rPr lang="en-US" sz="1400" b="1" dirty="0" smtClean="0">
                <a:solidFill>
                  <a:schemeClr val="tx2"/>
                </a:solidFill>
              </a:rPr>
              <a:t>Technology </a:t>
            </a:r>
          </a:p>
          <a:p>
            <a:r>
              <a:rPr lang="en-US" sz="1400" b="1" dirty="0" smtClean="0">
                <a:solidFill>
                  <a:schemeClr val="tx2"/>
                </a:solidFill>
              </a:rPr>
              <a:t>innovation </a:t>
            </a:r>
            <a:endParaRPr lang="el-GR" sz="1400" b="1" dirty="0">
              <a:solidFill>
                <a:schemeClr val="tx2"/>
              </a:solidFill>
            </a:endParaRPr>
          </a:p>
        </p:txBody>
      </p:sp>
      <p:pic>
        <p:nvPicPr>
          <p:cNvPr id="7" name="Picture 6"/>
          <p:cNvPicPr>
            <a:picLocks noChangeAspect="1"/>
          </p:cNvPicPr>
          <p:nvPr/>
        </p:nvPicPr>
        <p:blipFill rotWithShape="1">
          <a:blip r:embed="rId7"/>
          <a:srcRect r="30705"/>
          <a:stretch/>
        </p:blipFill>
        <p:spPr>
          <a:xfrm>
            <a:off x="1910099" y="3653955"/>
            <a:ext cx="2486094" cy="1860210"/>
          </a:xfrm>
          <a:prstGeom prst="rect">
            <a:avLst/>
          </a:prstGeom>
        </p:spPr>
      </p:pic>
    </p:spTree>
    <p:extLst>
      <p:ext uri="{BB962C8B-B14F-4D97-AF65-F5344CB8AC3E}">
        <p14:creationId xmlns:p14="http://schemas.microsoft.com/office/powerpoint/2010/main" val="9416452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1" y="233850"/>
            <a:ext cx="9833316" cy="646331"/>
          </a:xfrm>
          <a:prstGeom prst="rect">
            <a:avLst/>
          </a:prstGeom>
        </p:spPr>
        <p:txBody>
          <a:bodyPr wrap="square">
            <a:spAutoFit/>
          </a:bodyPr>
          <a:lstStyle/>
          <a:p>
            <a:pPr algn="r"/>
            <a:r>
              <a:rPr lang="en-US" b="1" cap="small" dirty="0" smtClean="0">
                <a:latin typeface="Arial" panose="020B0604020202020204" pitchFamily="34" charset="0"/>
                <a:ea typeface="Verdana" panose="020B0604030504040204" pitchFamily="34" charset="0"/>
                <a:cs typeface="Arial" panose="020B0604020202020204" pitchFamily="34" charset="0"/>
              </a:rPr>
              <a:t>Space </a:t>
            </a:r>
            <a:r>
              <a:rPr lang="en-US" b="1" cap="small" dirty="0">
                <a:latin typeface="Arial" panose="020B0604020202020204" pitchFamily="34" charset="0"/>
                <a:ea typeface="Verdana" panose="020B0604030504040204" pitchFamily="34" charset="0"/>
                <a:cs typeface="Arial" panose="020B0604020202020204" pitchFamily="34" charset="0"/>
              </a:rPr>
              <a:t>Assisted Water Quality Forecasting Platform for Optimized Decision Making in Water Supply </a:t>
            </a:r>
            <a:r>
              <a:rPr lang="en-US" b="1" cap="small" dirty="0" smtClean="0">
                <a:latin typeface="Arial" panose="020B0604020202020204" pitchFamily="34" charset="0"/>
                <a:ea typeface="Verdana" panose="020B0604030504040204" pitchFamily="34" charset="0"/>
                <a:cs typeface="Arial" panose="020B0604020202020204" pitchFamily="34" charset="0"/>
              </a:rPr>
              <a:t>Services</a:t>
            </a:r>
            <a:endParaRPr lang="en-US" b="1" cap="small" dirty="0">
              <a:latin typeface="Arial" panose="020B0604020202020204" pitchFamily="34" charset="0"/>
              <a:ea typeface="Verdana" panose="020B0604030504040204" pitchFamily="34" charset="0"/>
              <a:cs typeface="Arial" panose="020B0604020202020204" pitchFamily="34" charset="0"/>
            </a:endParaRPr>
          </a:p>
        </p:txBody>
      </p:sp>
      <p:pic>
        <p:nvPicPr>
          <p:cNvPr id="16" name="Picture 15"/>
          <p:cNvPicPr>
            <a:picLocks noChangeAspect="1"/>
          </p:cNvPicPr>
          <p:nvPr/>
        </p:nvPicPr>
        <p:blipFill>
          <a:blip r:embed="rId3"/>
          <a:stretch>
            <a:fillRect/>
          </a:stretch>
        </p:blipFill>
        <p:spPr>
          <a:xfrm>
            <a:off x="10192542" y="135219"/>
            <a:ext cx="1415143" cy="782491"/>
          </a:xfrm>
          <a:prstGeom prst="rect">
            <a:avLst/>
          </a:prstGeom>
        </p:spPr>
      </p:pic>
      <p:pic>
        <p:nvPicPr>
          <p:cNvPr id="44" name="Picture 1"/>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353676" y="3108772"/>
            <a:ext cx="2204774" cy="6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Bild 3" descr="imgres"/>
          <p:cNvPicPr>
            <a:picLocks noChangeAspect="1"/>
          </p:cNvPicPr>
          <p:nvPr/>
        </p:nvPicPr>
        <p:blipFill>
          <a:blip r:embed="rId5" cstate="print"/>
          <a:stretch>
            <a:fillRect/>
          </a:stretch>
        </p:blipFill>
        <p:spPr bwMode="auto">
          <a:xfrm>
            <a:off x="6988296" y="1645150"/>
            <a:ext cx="2070340" cy="621102"/>
          </a:xfrm>
          <a:prstGeom prst="rect">
            <a:avLst/>
          </a:prstGeom>
          <a:noFill/>
          <a:ln w="9525">
            <a:noFill/>
            <a:miter lim="800000"/>
            <a:headEnd/>
            <a:tailEnd/>
          </a:ln>
        </p:spPr>
      </p:pic>
      <p:pic>
        <p:nvPicPr>
          <p:cNvPr id="46" name="Picture 45" descr="C:\Users\Georgios\Dropbox\OAK AE\Προφίλ ΟΑΚ\Εικόνα1_οακ.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2773842" y="4304592"/>
            <a:ext cx="2664296" cy="587659"/>
          </a:xfrm>
          <a:prstGeom prst="rect">
            <a:avLst/>
          </a:prstGeom>
          <a:noFill/>
          <a:ln>
            <a:noFill/>
          </a:ln>
        </p:spPr>
      </p:pic>
      <p:pic>
        <p:nvPicPr>
          <p:cNvPr id="47" name="Immagin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710739" y="3979715"/>
            <a:ext cx="2060130" cy="1025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p:cNvPicPr>
            <a:picLocks noChangeAspect="1"/>
          </p:cNvPicPr>
          <p:nvPr/>
        </p:nvPicPr>
        <p:blipFill rotWithShape="1">
          <a:blip r:embed="rId8"/>
          <a:stretch/>
        </p:blipFill>
        <p:spPr bwMode="auto">
          <a:xfrm>
            <a:off x="6087347" y="2738724"/>
            <a:ext cx="1191847" cy="1692422"/>
          </a:xfrm>
          <a:prstGeom prst="rect">
            <a:avLst/>
          </a:prstGeom>
          <a:ln>
            <a:noFill/>
          </a:ln>
          <a:extLst>
            <a:ext uri="{53640926-AAD7-44D8-BBD7-CCE9431645EC}">
              <a14:shadowObscured xmlns:a14="http://schemas.microsoft.com/office/drawing/2010/main"/>
            </a:ext>
          </a:extLst>
        </p:spPr>
      </p:pic>
      <p:pic>
        <p:nvPicPr>
          <p:cNvPr id="50" name="Picture 6" descr="Αποτέλεσμα εικόνας για iwa"/>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1210829" y="2915021"/>
            <a:ext cx="1410613" cy="100819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auto">
          <a:xfrm>
            <a:off x="9240563" y="2672408"/>
            <a:ext cx="1060611" cy="1057052"/>
          </a:xfrm>
          <a:prstGeom prst="rect">
            <a:avLst/>
          </a:prstGeom>
          <a:noFill/>
          <a:ln>
            <a:noFill/>
          </a:ln>
        </p:spPr>
      </p:pic>
      <p:sp>
        <p:nvSpPr>
          <p:cNvPr id="54" name="Retângulo 8"/>
          <p:cNvSpPr/>
          <p:nvPr/>
        </p:nvSpPr>
        <p:spPr>
          <a:xfrm>
            <a:off x="203241" y="812334"/>
            <a:ext cx="3796746" cy="307777"/>
          </a:xfrm>
          <a:prstGeom prst="rect">
            <a:avLst/>
          </a:prstGeom>
        </p:spPr>
        <p:txBody>
          <a:bodyPr wrap="square">
            <a:spAutoFit/>
          </a:bodyPr>
          <a:lstStyle/>
          <a:p>
            <a:r>
              <a:rPr lang="en-US" sz="1400" b="1" cap="small" dirty="0" smtClean="0">
                <a:latin typeface="Arial" panose="020B0604020202020204" pitchFamily="34" charset="0"/>
                <a:ea typeface="Verdana" panose="020B0604030504040204" pitchFamily="34" charset="0"/>
                <a:cs typeface="Arial" panose="020B0604020202020204" pitchFamily="34" charset="0"/>
              </a:rPr>
              <a:t>Meet the Partners</a:t>
            </a:r>
            <a:endParaRPr lang="en-US" sz="1400" b="1" cap="small" dirty="0">
              <a:latin typeface="Arial" panose="020B0604020202020204" pitchFamily="34" charset="0"/>
              <a:ea typeface="Verdana" panose="020B0604030504040204" pitchFamily="34" charset="0"/>
              <a:cs typeface="Arial" panose="020B0604020202020204" pitchFamily="34" charset="0"/>
            </a:endParaRPr>
          </a:p>
        </p:txBody>
      </p:sp>
      <p:pic>
        <p:nvPicPr>
          <p:cNvPr id="55" name="Picture 5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bwMode="auto">
          <a:xfrm>
            <a:off x="3155437" y="1690515"/>
            <a:ext cx="1540631" cy="641930"/>
          </a:xfrm>
          <a:prstGeom prst="rect">
            <a:avLst/>
          </a:prstGeom>
          <a:noFill/>
          <a:ln>
            <a:noFill/>
          </a:ln>
        </p:spPr>
      </p:pic>
      <p:sp>
        <p:nvSpPr>
          <p:cNvPr id="18" name="Retângulo 4"/>
          <p:cNvSpPr/>
          <p:nvPr/>
        </p:nvSpPr>
        <p:spPr>
          <a:xfrm rot="10800000" flipV="1">
            <a:off x="2069" y="5784411"/>
            <a:ext cx="12192000" cy="107288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Cambria" panose="02040503050406030204" pitchFamily="18" charset="0"/>
                <a:ea typeface="Cambria" panose="02040503050406030204" pitchFamily="18" charset="0"/>
              </a:rPr>
              <a:t>IWA World Water Congress &amp; Exhibition</a:t>
            </a:r>
          </a:p>
          <a:p>
            <a:pPr algn="r"/>
            <a:r>
              <a:rPr lang="en-US" sz="1400" dirty="0" smtClean="0">
                <a:latin typeface="Cambria" panose="02040503050406030204" pitchFamily="18" charset="0"/>
                <a:ea typeface="Cambria" panose="02040503050406030204" pitchFamily="18" charset="0"/>
              </a:rPr>
              <a:t>19</a:t>
            </a:r>
            <a:r>
              <a:rPr lang="en-US" sz="1400" baseline="30000" dirty="0" smtClean="0">
                <a:latin typeface="Cambria" panose="02040503050406030204" pitchFamily="18" charset="0"/>
                <a:ea typeface="Cambria" panose="02040503050406030204" pitchFamily="18" charset="0"/>
              </a:rPr>
              <a:t>th</a:t>
            </a:r>
            <a:r>
              <a:rPr lang="en-US" sz="1400" dirty="0" smtClean="0">
                <a:latin typeface="Cambria" panose="02040503050406030204" pitchFamily="18" charset="0"/>
                <a:ea typeface="Cambria" panose="02040503050406030204" pitchFamily="18" charset="0"/>
              </a:rPr>
              <a:t> September </a:t>
            </a:r>
            <a:r>
              <a:rPr lang="en-US" sz="1400" dirty="0">
                <a:latin typeface="Cambria" panose="02040503050406030204" pitchFamily="18" charset="0"/>
                <a:ea typeface="Cambria" panose="02040503050406030204" pitchFamily="18" charset="0"/>
              </a:rPr>
              <a:t>2018</a:t>
            </a:r>
          </a:p>
          <a:p>
            <a:pPr algn="r"/>
            <a:r>
              <a:rPr lang="en-US" sz="1400" dirty="0">
                <a:latin typeface="Cambria" panose="02040503050406030204" pitchFamily="18" charset="0"/>
                <a:ea typeface="Cambria" panose="02040503050406030204" pitchFamily="18" charset="0"/>
              </a:rPr>
              <a:t>Tokyo, Japan</a:t>
            </a:r>
            <a:endParaRPr lang="pt-PT" sz="1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084781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l="34269"/>
          <a:stretch/>
        </p:blipFill>
        <p:spPr>
          <a:xfrm>
            <a:off x="0" y="-4856"/>
            <a:ext cx="12192000" cy="5796380"/>
          </a:xfrm>
          <a:prstGeom prst="rect">
            <a:avLst/>
          </a:prstGeom>
        </p:spPr>
      </p:pic>
      <p:sp>
        <p:nvSpPr>
          <p:cNvPr id="16" name="Rectangle 15"/>
          <p:cNvSpPr/>
          <p:nvPr/>
        </p:nvSpPr>
        <p:spPr>
          <a:xfrm>
            <a:off x="5916386" y="2907402"/>
            <a:ext cx="5214257" cy="830997"/>
          </a:xfrm>
          <a:prstGeom prst="rect">
            <a:avLst/>
          </a:prstGeom>
        </p:spPr>
        <p:txBody>
          <a:bodyPr wrap="square">
            <a:spAutoFit/>
          </a:bodyPr>
          <a:lstStyle/>
          <a:p>
            <a:r>
              <a:rPr lang="en-US" sz="2400" b="1" i="1"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New </a:t>
            </a:r>
            <a:r>
              <a:rPr lang="en-US" sz="2400" b="1" i="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and innovative EO based water quality </a:t>
            </a:r>
            <a:r>
              <a:rPr lang="en-US" sz="2400" b="1" i="1"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products…</a:t>
            </a:r>
            <a:endParaRPr lang="en-US" sz="2400" dirty="0">
              <a:solidFill>
                <a:schemeClr val="bg1"/>
              </a:solidFill>
            </a:endParaRPr>
          </a:p>
        </p:txBody>
      </p:sp>
      <p:sp>
        <p:nvSpPr>
          <p:cNvPr id="32" name="Pentagon 31"/>
          <p:cNvSpPr/>
          <p:nvPr/>
        </p:nvSpPr>
        <p:spPr>
          <a:xfrm>
            <a:off x="234477" y="214268"/>
            <a:ext cx="1688122" cy="442226"/>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EO data </a:t>
            </a:r>
            <a:endParaRPr lang="en-US" sz="1200" dirty="0"/>
          </a:p>
        </p:txBody>
      </p:sp>
      <p:sp>
        <p:nvSpPr>
          <p:cNvPr id="33" name="Chevron 32"/>
          <p:cNvSpPr/>
          <p:nvPr/>
        </p:nvSpPr>
        <p:spPr>
          <a:xfrm>
            <a:off x="1781923" y="227159"/>
            <a:ext cx="1688122" cy="435165"/>
          </a:xfrm>
          <a:prstGeom prst="chevr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In situ </a:t>
            </a:r>
            <a:endParaRPr lang="en-US" sz="1200" dirty="0">
              <a:solidFill>
                <a:schemeClr val="bg1"/>
              </a:solidFill>
            </a:endParaRPr>
          </a:p>
        </p:txBody>
      </p:sp>
      <p:sp>
        <p:nvSpPr>
          <p:cNvPr id="8" name="Retângulo 4"/>
          <p:cNvSpPr/>
          <p:nvPr/>
        </p:nvSpPr>
        <p:spPr>
          <a:xfrm rot="10800000" flipV="1">
            <a:off x="2069" y="5784411"/>
            <a:ext cx="12192000" cy="107288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Cambria" panose="02040503050406030204" pitchFamily="18" charset="0"/>
                <a:ea typeface="Cambria" panose="02040503050406030204" pitchFamily="18" charset="0"/>
              </a:rPr>
              <a:t>IWA World Water Congress &amp; Exhibition</a:t>
            </a:r>
          </a:p>
          <a:p>
            <a:pPr algn="r"/>
            <a:r>
              <a:rPr lang="en-US" sz="1400" dirty="0" smtClean="0">
                <a:latin typeface="Cambria" panose="02040503050406030204" pitchFamily="18" charset="0"/>
                <a:ea typeface="Cambria" panose="02040503050406030204" pitchFamily="18" charset="0"/>
              </a:rPr>
              <a:t>19</a:t>
            </a:r>
            <a:r>
              <a:rPr lang="en-US" sz="1400" baseline="30000" dirty="0" smtClean="0">
                <a:latin typeface="Cambria" panose="02040503050406030204" pitchFamily="18" charset="0"/>
                <a:ea typeface="Cambria" panose="02040503050406030204" pitchFamily="18" charset="0"/>
              </a:rPr>
              <a:t>th</a:t>
            </a:r>
            <a:r>
              <a:rPr lang="en-US" sz="1400" dirty="0" smtClean="0">
                <a:latin typeface="Cambria" panose="02040503050406030204" pitchFamily="18" charset="0"/>
                <a:ea typeface="Cambria" panose="02040503050406030204" pitchFamily="18" charset="0"/>
              </a:rPr>
              <a:t> September </a:t>
            </a:r>
            <a:r>
              <a:rPr lang="en-US" sz="1400" dirty="0">
                <a:latin typeface="Cambria" panose="02040503050406030204" pitchFamily="18" charset="0"/>
                <a:ea typeface="Cambria" panose="02040503050406030204" pitchFamily="18" charset="0"/>
              </a:rPr>
              <a:t>2018</a:t>
            </a:r>
          </a:p>
          <a:p>
            <a:pPr algn="r"/>
            <a:r>
              <a:rPr lang="en-US" sz="1400" dirty="0">
                <a:latin typeface="Cambria" panose="02040503050406030204" pitchFamily="18" charset="0"/>
                <a:ea typeface="Cambria" panose="02040503050406030204" pitchFamily="18" charset="0"/>
              </a:rPr>
              <a:t>Tokyo, Japan</a:t>
            </a:r>
            <a:endParaRPr lang="pt-PT" sz="1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63928839"/>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3000" fill="hold"/>
                                        <p:tgtEl>
                                          <p:spTgt spid="16"/>
                                        </p:tgtEl>
                                        <p:attrNameLst>
                                          <p:attrName>ppt_w</p:attrName>
                                        </p:attrNameLst>
                                      </p:cBhvr>
                                      <p:tavLst>
                                        <p:tav tm="0">
                                          <p:val>
                                            <p:fltVal val="0"/>
                                          </p:val>
                                        </p:tav>
                                        <p:tav tm="100000">
                                          <p:val>
                                            <p:strVal val="#ppt_w"/>
                                          </p:val>
                                        </p:tav>
                                      </p:tavLst>
                                    </p:anim>
                                    <p:anim calcmode="lin" valueType="num">
                                      <p:cBhvr>
                                        <p:cTn id="8" dur="3000" fill="hold"/>
                                        <p:tgtEl>
                                          <p:spTgt spid="16"/>
                                        </p:tgtEl>
                                        <p:attrNameLst>
                                          <p:attrName>ppt_h</p:attrName>
                                        </p:attrNameLst>
                                      </p:cBhvr>
                                      <p:tavLst>
                                        <p:tav tm="0">
                                          <p:val>
                                            <p:fltVal val="0"/>
                                          </p:val>
                                        </p:tav>
                                        <p:tav tm="100000">
                                          <p:val>
                                            <p:strVal val="#ppt_h"/>
                                          </p:val>
                                        </p:tav>
                                      </p:tavLst>
                                    </p:anim>
                                    <p:animEffect transition="in" filter="fade">
                                      <p:cBhvr>
                                        <p:cTn id="9" dur="3000"/>
                                        <p:tgtEl>
                                          <p:spTgt spid="16"/>
                                        </p:tgtEl>
                                      </p:cBhvr>
                                    </p:animEffect>
                                  </p:childTnLst>
                                </p:cTn>
                              </p:par>
                            </p:childTnLst>
                          </p:cTn>
                        </p:par>
                        <p:par>
                          <p:cTn id="10" fill="hold">
                            <p:stCondLst>
                              <p:cond delay="3000"/>
                            </p:stCondLst>
                            <p:childTnLst>
                              <p:par>
                                <p:cTn id="11" presetID="1"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2"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54"/>
            <a:ext cx="12192000" cy="5918539"/>
          </a:xfrm>
          <a:prstGeom prst="rect">
            <a:avLst/>
          </a:prstGeom>
        </p:spPr>
      </p:pic>
      <p:sp>
        <p:nvSpPr>
          <p:cNvPr id="16" name="Rectangle 15"/>
          <p:cNvSpPr/>
          <p:nvPr/>
        </p:nvSpPr>
        <p:spPr>
          <a:xfrm>
            <a:off x="127733" y="1289805"/>
            <a:ext cx="5214257" cy="461665"/>
          </a:xfrm>
          <a:prstGeom prst="rect">
            <a:avLst/>
          </a:prstGeom>
        </p:spPr>
        <p:txBody>
          <a:bodyPr wrap="square">
            <a:spAutoFit/>
          </a:bodyPr>
          <a:lstStyle/>
          <a:p>
            <a:r>
              <a:rPr lang="en-US" sz="2400" b="1" i="1"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…and advanced modeling …. </a:t>
            </a:r>
            <a:endParaRPr lang="en-US" sz="2400" dirty="0">
              <a:solidFill>
                <a:schemeClr val="bg1"/>
              </a:solidFill>
            </a:endParaRPr>
          </a:p>
        </p:txBody>
      </p:sp>
      <p:sp>
        <p:nvSpPr>
          <p:cNvPr id="22" name="Pentagon 21"/>
          <p:cNvSpPr/>
          <p:nvPr/>
        </p:nvSpPr>
        <p:spPr>
          <a:xfrm>
            <a:off x="234477" y="214268"/>
            <a:ext cx="1688122" cy="442226"/>
          </a:xfrm>
          <a:prstGeom prst="homePlat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EO data </a:t>
            </a:r>
            <a:endParaRPr lang="en-US" sz="1200" dirty="0"/>
          </a:p>
        </p:txBody>
      </p:sp>
      <p:sp>
        <p:nvSpPr>
          <p:cNvPr id="23" name="Chevron 22"/>
          <p:cNvSpPr/>
          <p:nvPr/>
        </p:nvSpPr>
        <p:spPr>
          <a:xfrm>
            <a:off x="1781923" y="227159"/>
            <a:ext cx="1688122" cy="435165"/>
          </a:xfrm>
          <a:prstGeom prst="chevron">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In situ </a:t>
            </a:r>
            <a:endParaRPr lang="en-US" sz="1200" dirty="0">
              <a:solidFill>
                <a:schemeClr val="bg1"/>
              </a:solidFill>
            </a:endParaRPr>
          </a:p>
        </p:txBody>
      </p:sp>
      <p:sp>
        <p:nvSpPr>
          <p:cNvPr id="24" name="Chevron 23"/>
          <p:cNvSpPr/>
          <p:nvPr/>
        </p:nvSpPr>
        <p:spPr>
          <a:xfrm>
            <a:off x="3329356" y="245944"/>
            <a:ext cx="1688122" cy="416380"/>
          </a:xfrm>
          <a:prstGeom prst="chevr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Modeling  </a:t>
            </a:r>
            <a:endParaRPr lang="en-US" sz="1200" dirty="0">
              <a:solidFill>
                <a:schemeClr val="bg1"/>
              </a:solidFill>
            </a:endParaRPr>
          </a:p>
        </p:txBody>
      </p:sp>
      <p:sp>
        <p:nvSpPr>
          <p:cNvPr id="25" name="Chevron 24"/>
          <p:cNvSpPr/>
          <p:nvPr/>
        </p:nvSpPr>
        <p:spPr>
          <a:xfrm>
            <a:off x="4888527" y="245943"/>
            <a:ext cx="1652952" cy="416381"/>
          </a:xfrm>
          <a:prstGeom prst="chevr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Forecasting </a:t>
            </a:r>
            <a:endParaRPr lang="en-US" sz="1200" dirty="0">
              <a:solidFill>
                <a:schemeClr val="bg1"/>
              </a:solidFill>
            </a:endParaRPr>
          </a:p>
        </p:txBody>
      </p:sp>
      <p:sp>
        <p:nvSpPr>
          <p:cNvPr id="28" name="Rectangle 27"/>
          <p:cNvSpPr/>
          <p:nvPr/>
        </p:nvSpPr>
        <p:spPr>
          <a:xfrm>
            <a:off x="1604907" y="1804896"/>
            <a:ext cx="2042153" cy="461665"/>
          </a:xfrm>
          <a:prstGeom prst="rect">
            <a:avLst/>
          </a:prstGeom>
        </p:spPr>
        <p:txBody>
          <a:bodyPr wrap="square">
            <a:spAutoFit/>
          </a:bodyPr>
          <a:lstStyle/>
          <a:p>
            <a:r>
              <a:rPr lang="en-US" sz="2400" b="1" i="1"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Hydrologic </a:t>
            </a:r>
            <a:endParaRPr lang="en-US" sz="2400" dirty="0">
              <a:solidFill>
                <a:schemeClr val="bg1"/>
              </a:solidFill>
            </a:endParaRPr>
          </a:p>
        </p:txBody>
      </p:sp>
      <p:sp>
        <p:nvSpPr>
          <p:cNvPr id="29" name="Rectangle 28"/>
          <p:cNvSpPr/>
          <p:nvPr/>
        </p:nvSpPr>
        <p:spPr>
          <a:xfrm>
            <a:off x="2131264" y="2266561"/>
            <a:ext cx="2042153" cy="461665"/>
          </a:xfrm>
          <a:prstGeom prst="rect">
            <a:avLst/>
          </a:prstGeom>
        </p:spPr>
        <p:txBody>
          <a:bodyPr wrap="square">
            <a:spAutoFit/>
          </a:bodyPr>
          <a:lstStyle/>
          <a:p>
            <a:r>
              <a:rPr lang="en-US" sz="2400" b="1" i="1"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Hydraulic </a:t>
            </a:r>
            <a:endParaRPr lang="en-US" sz="2400" dirty="0">
              <a:solidFill>
                <a:schemeClr val="bg1"/>
              </a:solidFill>
            </a:endParaRPr>
          </a:p>
        </p:txBody>
      </p:sp>
      <p:sp>
        <p:nvSpPr>
          <p:cNvPr id="31" name="Rectangle 30"/>
          <p:cNvSpPr/>
          <p:nvPr/>
        </p:nvSpPr>
        <p:spPr>
          <a:xfrm>
            <a:off x="2625983" y="2728226"/>
            <a:ext cx="2042153" cy="461665"/>
          </a:xfrm>
          <a:prstGeom prst="rect">
            <a:avLst/>
          </a:prstGeom>
        </p:spPr>
        <p:txBody>
          <a:bodyPr wrap="square">
            <a:spAutoFit/>
          </a:bodyPr>
          <a:lstStyle/>
          <a:p>
            <a:r>
              <a:rPr lang="en-US" sz="2400" b="1" i="1"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Ecological </a:t>
            </a:r>
            <a:endParaRPr lang="en-US" sz="2400" dirty="0">
              <a:solidFill>
                <a:schemeClr val="bg1"/>
              </a:solidFill>
            </a:endParaRPr>
          </a:p>
        </p:txBody>
      </p:sp>
      <p:sp>
        <p:nvSpPr>
          <p:cNvPr id="13" name="Rectangle 12"/>
          <p:cNvSpPr/>
          <p:nvPr/>
        </p:nvSpPr>
        <p:spPr>
          <a:xfrm>
            <a:off x="6449439" y="3847026"/>
            <a:ext cx="5214257" cy="1384995"/>
          </a:xfrm>
          <a:prstGeom prst="rect">
            <a:avLst/>
          </a:prstGeom>
        </p:spPr>
        <p:txBody>
          <a:bodyPr wrap="square">
            <a:spAutoFit/>
          </a:bodyPr>
          <a:lstStyle/>
          <a:p>
            <a:r>
              <a:rPr lang="en-US" sz="2800" b="1" i="1"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”Generate water flows and water quality forecasts just like weather” </a:t>
            </a:r>
            <a:endParaRPr lang="en-US" sz="2800" dirty="0">
              <a:solidFill>
                <a:schemeClr val="bg1"/>
              </a:solidFill>
            </a:endParaRPr>
          </a:p>
        </p:txBody>
      </p:sp>
      <p:sp>
        <p:nvSpPr>
          <p:cNvPr id="15" name="Retângulo 4"/>
          <p:cNvSpPr/>
          <p:nvPr/>
        </p:nvSpPr>
        <p:spPr>
          <a:xfrm rot="10800000" flipV="1">
            <a:off x="2069" y="5784411"/>
            <a:ext cx="12192000" cy="107288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Cambria" panose="02040503050406030204" pitchFamily="18" charset="0"/>
                <a:ea typeface="Cambria" panose="02040503050406030204" pitchFamily="18" charset="0"/>
              </a:rPr>
              <a:t>IWA World Water Congress &amp; Exhibition</a:t>
            </a:r>
          </a:p>
          <a:p>
            <a:pPr algn="r"/>
            <a:r>
              <a:rPr lang="en-US" sz="1400" dirty="0" smtClean="0">
                <a:latin typeface="Cambria" panose="02040503050406030204" pitchFamily="18" charset="0"/>
                <a:ea typeface="Cambria" panose="02040503050406030204" pitchFamily="18" charset="0"/>
              </a:rPr>
              <a:t>19</a:t>
            </a:r>
            <a:r>
              <a:rPr lang="en-US" sz="1400" baseline="30000" dirty="0" smtClean="0">
                <a:latin typeface="Cambria" panose="02040503050406030204" pitchFamily="18" charset="0"/>
                <a:ea typeface="Cambria" panose="02040503050406030204" pitchFamily="18" charset="0"/>
              </a:rPr>
              <a:t>th</a:t>
            </a:r>
            <a:r>
              <a:rPr lang="en-US" sz="1400" dirty="0" smtClean="0">
                <a:latin typeface="Cambria" panose="02040503050406030204" pitchFamily="18" charset="0"/>
                <a:ea typeface="Cambria" panose="02040503050406030204" pitchFamily="18" charset="0"/>
              </a:rPr>
              <a:t> September </a:t>
            </a:r>
            <a:r>
              <a:rPr lang="en-US" sz="1400" dirty="0">
                <a:latin typeface="Cambria" panose="02040503050406030204" pitchFamily="18" charset="0"/>
                <a:ea typeface="Cambria" panose="02040503050406030204" pitchFamily="18" charset="0"/>
              </a:rPr>
              <a:t>2018</a:t>
            </a:r>
          </a:p>
          <a:p>
            <a:pPr algn="r"/>
            <a:r>
              <a:rPr lang="en-US" sz="1400" dirty="0">
                <a:latin typeface="Cambria" panose="02040503050406030204" pitchFamily="18" charset="0"/>
                <a:ea typeface="Cambria" panose="02040503050406030204" pitchFamily="18" charset="0"/>
              </a:rPr>
              <a:t>Tokyo, Japan</a:t>
            </a:r>
            <a:endParaRPr lang="pt-PT" sz="1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44053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childTnLst>
                          </p:cTn>
                        </p:par>
                        <p:par>
                          <p:cTn id="26" fill="hold">
                            <p:stCondLst>
                              <p:cond delay="1500"/>
                            </p:stCondLst>
                            <p:childTnLst>
                              <p:par>
                                <p:cTn id="27" presetID="53" presetClass="entr" presetSubtype="16"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fltVal val="0"/>
                                          </p:val>
                                        </p:tav>
                                        <p:tav tm="100000">
                                          <p:val>
                                            <p:strVal val="#ppt_h"/>
                                          </p:val>
                                        </p:tav>
                                      </p:tavLst>
                                    </p:anim>
                                    <p:animEffect transition="in" filter="fade">
                                      <p:cBhvr>
                                        <p:cTn id="31" dur="500"/>
                                        <p:tgtEl>
                                          <p:spTgt spid="29"/>
                                        </p:tgtEl>
                                      </p:cBhvr>
                                    </p:animEffect>
                                  </p:childTnLst>
                                </p:cTn>
                              </p:par>
                            </p:childTnLst>
                          </p:cTn>
                        </p:par>
                        <p:par>
                          <p:cTn id="32" fill="hold">
                            <p:stCondLst>
                              <p:cond delay="2000"/>
                            </p:stCondLst>
                            <p:childTnLst>
                              <p:par>
                                <p:cTn id="33" presetID="53" presetClass="entr" presetSubtype="16"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500" fill="hold"/>
                                        <p:tgtEl>
                                          <p:spTgt spid="31"/>
                                        </p:tgtEl>
                                        <p:attrNameLst>
                                          <p:attrName>ppt_w</p:attrName>
                                        </p:attrNameLst>
                                      </p:cBhvr>
                                      <p:tavLst>
                                        <p:tav tm="0">
                                          <p:val>
                                            <p:fltVal val="0"/>
                                          </p:val>
                                        </p:tav>
                                        <p:tav tm="100000">
                                          <p:val>
                                            <p:strVal val="#ppt_w"/>
                                          </p:val>
                                        </p:tav>
                                      </p:tavLst>
                                    </p:anim>
                                    <p:anim calcmode="lin" valueType="num">
                                      <p:cBhvr>
                                        <p:cTn id="36" dur="500" fill="hold"/>
                                        <p:tgtEl>
                                          <p:spTgt spid="31"/>
                                        </p:tgtEl>
                                        <p:attrNameLst>
                                          <p:attrName>ppt_h</p:attrName>
                                        </p:attrNameLst>
                                      </p:cBhvr>
                                      <p:tavLst>
                                        <p:tav tm="0">
                                          <p:val>
                                            <p:fltVal val="0"/>
                                          </p:val>
                                        </p:tav>
                                        <p:tav tm="100000">
                                          <p:val>
                                            <p:strVal val="#ppt_h"/>
                                          </p:val>
                                        </p:tav>
                                      </p:tavLst>
                                    </p:anim>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3000" fill="hold"/>
                                        <p:tgtEl>
                                          <p:spTgt spid="13"/>
                                        </p:tgtEl>
                                        <p:attrNameLst>
                                          <p:attrName>ppt_w</p:attrName>
                                        </p:attrNameLst>
                                      </p:cBhvr>
                                      <p:tavLst>
                                        <p:tav tm="0">
                                          <p:val>
                                            <p:fltVal val="0"/>
                                          </p:val>
                                        </p:tav>
                                        <p:tav tm="100000">
                                          <p:val>
                                            <p:strVal val="#ppt_w"/>
                                          </p:val>
                                        </p:tav>
                                      </p:tavLst>
                                    </p:anim>
                                    <p:anim calcmode="lin" valueType="num">
                                      <p:cBhvr>
                                        <p:cTn id="43" dur="3000" fill="hold"/>
                                        <p:tgtEl>
                                          <p:spTgt spid="13"/>
                                        </p:tgtEl>
                                        <p:attrNameLst>
                                          <p:attrName>ppt_h</p:attrName>
                                        </p:attrNameLst>
                                      </p:cBhvr>
                                      <p:tavLst>
                                        <p:tav tm="0">
                                          <p:val>
                                            <p:fltVal val="0"/>
                                          </p:val>
                                        </p:tav>
                                        <p:tav tm="100000">
                                          <p:val>
                                            <p:strVal val="#ppt_h"/>
                                          </p:val>
                                        </p:tav>
                                      </p:tavLst>
                                    </p:anim>
                                    <p:animEffect transition="in" filter="fade">
                                      <p:cBhvr>
                                        <p:cTn id="44"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animBg="1"/>
      <p:bldP spid="23" grpId="0" animBg="1"/>
      <p:bldP spid="24" grpId="0" animBg="1"/>
      <p:bldP spid="25" grpId="0" animBg="1"/>
      <p:bldP spid="28" grpId="0"/>
      <p:bldP spid="29" grpId="0"/>
      <p:bldP spid="3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http://www.space-o.eu/wp-content/uploads/2017/07/DSC_023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379"/>
            <a:ext cx="12192000" cy="6534039"/>
          </a:xfrm>
          <a:prstGeom prst="rect">
            <a:avLst/>
          </a:prstGeom>
          <a:noFill/>
          <a:ln>
            <a:noFill/>
          </a:ln>
        </p:spPr>
      </p:pic>
      <p:sp>
        <p:nvSpPr>
          <p:cNvPr id="16" name="Rectangle 15"/>
          <p:cNvSpPr/>
          <p:nvPr/>
        </p:nvSpPr>
        <p:spPr>
          <a:xfrm>
            <a:off x="372211" y="3841252"/>
            <a:ext cx="4170483" cy="1569660"/>
          </a:xfrm>
          <a:prstGeom prst="rect">
            <a:avLst/>
          </a:prstGeom>
        </p:spPr>
        <p:txBody>
          <a:bodyPr wrap="square">
            <a:spAutoFit/>
          </a:bodyPr>
          <a:lstStyle/>
          <a:p>
            <a:r>
              <a:rPr lang="en-US" sz="2400" b="1" i="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…to </a:t>
            </a:r>
            <a:r>
              <a:rPr lang="en-US" sz="2400" b="1" i="1"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enable adaptive planning and </a:t>
            </a:r>
            <a:r>
              <a:rPr lang="en-US" sz="2400" b="1" i="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environmental sustainable </a:t>
            </a:r>
            <a:r>
              <a:rPr lang="en-US" sz="2400" b="1" i="1"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Reservoir Management for algae and turbidity control …. </a:t>
            </a:r>
            <a:endParaRPr lang="en-US" sz="2400" dirty="0">
              <a:solidFill>
                <a:schemeClr val="bg1"/>
              </a:solidFill>
            </a:endParaRPr>
          </a:p>
        </p:txBody>
      </p:sp>
      <p:sp>
        <p:nvSpPr>
          <p:cNvPr id="17" name="Pentagon 16"/>
          <p:cNvSpPr/>
          <p:nvPr/>
        </p:nvSpPr>
        <p:spPr>
          <a:xfrm>
            <a:off x="234477" y="214268"/>
            <a:ext cx="1688122" cy="442226"/>
          </a:xfrm>
          <a:prstGeom prst="homePlat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EO data </a:t>
            </a:r>
            <a:endParaRPr lang="en-US" sz="1200" dirty="0"/>
          </a:p>
        </p:txBody>
      </p:sp>
      <p:sp>
        <p:nvSpPr>
          <p:cNvPr id="26" name="Chevron 25"/>
          <p:cNvSpPr/>
          <p:nvPr/>
        </p:nvSpPr>
        <p:spPr>
          <a:xfrm>
            <a:off x="1781923" y="227159"/>
            <a:ext cx="1688122" cy="435165"/>
          </a:xfrm>
          <a:prstGeom prst="chevron">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In situ </a:t>
            </a:r>
            <a:endParaRPr lang="en-US" sz="1200" dirty="0">
              <a:solidFill>
                <a:schemeClr val="bg1"/>
              </a:solidFill>
            </a:endParaRPr>
          </a:p>
        </p:txBody>
      </p:sp>
      <p:sp>
        <p:nvSpPr>
          <p:cNvPr id="18" name="Chevron 17"/>
          <p:cNvSpPr/>
          <p:nvPr/>
        </p:nvSpPr>
        <p:spPr>
          <a:xfrm>
            <a:off x="3329356" y="245944"/>
            <a:ext cx="1688122" cy="416380"/>
          </a:xfrm>
          <a:prstGeom prst="chevron">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Modeling  </a:t>
            </a:r>
            <a:endParaRPr lang="en-US" sz="1200" dirty="0">
              <a:solidFill>
                <a:schemeClr val="bg1"/>
              </a:solidFill>
            </a:endParaRPr>
          </a:p>
        </p:txBody>
      </p:sp>
      <p:sp>
        <p:nvSpPr>
          <p:cNvPr id="19" name="Chevron 18"/>
          <p:cNvSpPr/>
          <p:nvPr/>
        </p:nvSpPr>
        <p:spPr>
          <a:xfrm>
            <a:off x="4888527" y="245943"/>
            <a:ext cx="1652952" cy="416381"/>
          </a:xfrm>
          <a:prstGeom prst="chevron">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Forecasting </a:t>
            </a:r>
            <a:endParaRPr lang="en-US" sz="1200" dirty="0">
              <a:solidFill>
                <a:schemeClr val="bg1"/>
              </a:solidFill>
            </a:endParaRPr>
          </a:p>
        </p:txBody>
      </p:sp>
      <p:sp>
        <p:nvSpPr>
          <p:cNvPr id="20" name="Chevron 19"/>
          <p:cNvSpPr/>
          <p:nvPr/>
        </p:nvSpPr>
        <p:spPr>
          <a:xfrm>
            <a:off x="6435960" y="245943"/>
            <a:ext cx="1699857" cy="416381"/>
          </a:xfrm>
          <a:prstGeom prst="chevr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Decision Support System</a:t>
            </a:r>
            <a:endParaRPr lang="en-US" sz="1200" dirty="0">
              <a:solidFill>
                <a:schemeClr val="bg1"/>
              </a:solidFill>
            </a:endParaRPr>
          </a:p>
        </p:txBody>
      </p:sp>
      <p:sp>
        <p:nvSpPr>
          <p:cNvPr id="2" name="Rectangle 1"/>
          <p:cNvSpPr/>
          <p:nvPr/>
        </p:nvSpPr>
        <p:spPr>
          <a:xfrm>
            <a:off x="8237502" y="789764"/>
            <a:ext cx="3953916" cy="4232997"/>
          </a:xfrm>
          <a:prstGeom prst="rect">
            <a:avLst/>
          </a:prstGeom>
          <a:solidFill>
            <a:srgbClr val="0070C0">
              <a:alpha val="65000"/>
            </a:srgbClr>
          </a:solidFill>
          <a:ln w="12700" cap="flat" cmpd="sng" algn="ctr">
            <a:noFill/>
            <a:prstDash val="solid"/>
            <a:miter lim="800000"/>
          </a:ln>
          <a:effectLst/>
        </p:spPr>
        <p:txBody>
          <a:bodyPr rtlCol="0" anchor="ctr"/>
          <a:lstStyle/>
          <a:p>
            <a:pPr algn="ctr"/>
            <a:endParaRPr lang="en-US" kern="0">
              <a:solidFill>
                <a:srgbClr val="F2F2F2"/>
              </a:solidFill>
              <a:latin typeface="Regular Regular"/>
            </a:endParaRPr>
          </a:p>
        </p:txBody>
      </p:sp>
      <p:sp>
        <p:nvSpPr>
          <p:cNvPr id="11" name="Rectangle 10"/>
          <p:cNvSpPr/>
          <p:nvPr/>
        </p:nvSpPr>
        <p:spPr>
          <a:xfrm>
            <a:off x="8364487" y="949547"/>
            <a:ext cx="3750663" cy="738664"/>
          </a:xfrm>
          <a:prstGeom prst="rect">
            <a:avLst/>
          </a:prstGeom>
        </p:spPr>
        <p:txBody>
          <a:bodyPr wrap="square">
            <a:spAutoFit/>
          </a:bodyPr>
          <a:lstStyle/>
          <a:p>
            <a:pPr algn="r"/>
            <a:r>
              <a:rPr lang="en-US" sz="1400" dirty="0" smtClean="0">
                <a:solidFill>
                  <a:schemeClr val="bg1"/>
                </a:solidFill>
              </a:rPr>
              <a:t>Turning </a:t>
            </a:r>
            <a:r>
              <a:rPr lang="en-US" sz="1400" b="1" dirty="0">
                <a:solidFill>
                  <a:schemeClr val="bg1"/>
                </a:solidFill>
              </a:rPr>
              <a:t>disconnected</a:t>
            </a:r>
            <a:r>
              <a:rPr lang="en-US" sz="1400" dirty="0">
                <a:solidFill>
                  <a:schemeClr val="bg1"/>
                </a:solidFill>
              </a:rPr>
              <a:t> streams of raw </a:t>
            </a:r>
            <a:r>
              <a:rPr lang="en-US" sz="1400" b="1" dirty="0">
                <a:solidFill>
                  <a:schemeClr val="bg1"/>
                </a:solidFill>
              </a:rPr>
              <a:t>data</a:t>
            </a:r>
            <a:r>
              <a:rPr lang="en-US" sz="1400" dirty="0">
                <a:solidFill>
                  <a:schemeClr val="bg1"/>
                </a:solidFill>
              </a:rPr>
              <a:t> into </a:t>
            </a:r>
            <a:r>
              <a:rPr lang="en-US" sz="1400" b="1" dirty="0">
                <a:solidFill>
                  <a:schemeClr val="bg1"/>
                </a:solidFill>
              </a:rPr>
              <a:t>actionable intelligence </a:t>
            </a:r>
            <a:r>
              <a:rPr lang="en-US" sz="1400" dirty="0">
                <a:solidFill>
                  <a:schemeClr val="bg1"/>
                </a:solidFill>
              </a:rPr>
              <a:t>and better results</a:t>
            </a:r>
          </a:p>
        </p:txBody>
      </p:sp>
      <p:sp>
        <p:nvSpPr>
          <p:cNvPr id="13" name="Rectangle 12"/>
          <p:cNvSpPr/>
          <p:nvPr/>
        </p:nvSpPr>
        <p:spPr>
          <a:xfrm>
            <a:off x="8237502" y="1742488"/>
            <a:ext cx="3955016" cy="738664"/>
          </a:xfrm>
          <a:prstGeom prst="rect">
            <a:avLst/>
          </a:prstGeom>
        </p:spPr>
        <p:txBody>
          <a:bodyPr wrap="square">
            <a:spAutoFit/>
          </a:bodyPr>
          <a:lstStyle/>
          <a:p>
            <a:pPr algn="r"/>
            <a:r>
              <a:rPr lang="en-US" sz="1400" dirty="0" smtClean="0">
                <a:solidFill>
                  <a:schemeClr val="bg1"/>
                </a:solidFill>
              </a:rPr>
              <a:t>Introducing </a:t>
            </a:r>
            <a:r>
              <a:rPr lang="en-US" sz="1400" b="1" dirty="0" smtClean="0">
                <a:solidFill>
                  <a:schemeClr val="bg1"/>
                </a:solidFill>
              </a:rPr>
              <a:t>new EO </a:t>
            </a:r>
            <a:r>
              <a:rPr lang="en-US" sz="1400" dirty="0" smtClean="0">
                <a:solidFill>
                  <a:schemeClr val="bg1"/>
                </a:solidFill>
              </a:rPr>
              <a:t>and upstream </a:t>
            </a:r>
            <a:r>
              <a:rPr lang="en-US" sz="1400" b="1" dirty="0" smtClean="0">
                <a:solidFill>
                  <a:schemeClr val="bg1"/>
                </a:solidFill>
              </a:rPr>
              <a:t>modeled forecasting </a:t>
            </a:r>
            <a:r>
              <a:rPr lang="en-US" sz="1400" dirty="0" smtClean="0">
                <a:solidFill>
                  <a:schemeClr val="bg1"/>
                </a:solidFill>
              </a:rPr>
              <a:t>data into Utilities decision</a:t>
            </a:r>
            <a:r>
              <a:rPr lang="el-GR" sz="1400" dirty="0" smtClean="0">
                <a:solidFill>
                  <a:schemeClr val="bg1"/>
                </a:solidFill>
              </a:rPr>
              <a:t> </a:t>
            </a:r>
            <a:r>
              <a:rPr lang="en-US" sz="1400" dirty="0" smtClean="0">
                <a:solidFill>
                  <a:schemeClr val="bg1"/>
                </a:solidFill>
              </a:rPr>
              <a:t>making, </a:t>
            </a:r>
            <a:r>
              <a:rPr lang="en-US" sz="1400" b="1" dirty="0" smtClean="0">
                <a:solidFill>
                  <a:schemeClr val="bg1"/>
                </a:solidFill>
              </a:rPr>
              <a:t>filling information gaps i</a:t>
            </a:r>
            <a:r>
              <a:rPr lang="en-US" sz="1400" b="1" dirty="0">
                <a:solidFill>
                  <a:schemeClr val="bg1"/>
                </a:solidFill>
              </a:rPr>
              <a:t>n</a:t>
            </a:r>
            <a:r>
              <a:rPr lang="en-US" sz="1400" b="1" dirty="0" smtClean="0">
                <a:solidFill>
                  <a:schemeClr val="bg1"/>
                </a:solidFill>
              </a:rPr>
              <a:t> space and time</a:t>
            </a:r>
            <a:endParaRPr lang="en-US" sz="1400" b="1" dirty="0">
              <a:solidFill>
                <a:schemeClr val="bg1"/>
              </a:solidFill>
            </a:endParaRPr>
          </a:p>
        </p:txBody>
      </p:sp>
      <p:sp>
        <p:nvSpPr>
          <p:cNvPr id="14" name="Rectangle 13"/>
          <p:cNvSpPr/>
          <p:nvPr/>
        </p:nvSpPr>
        <p:spPr>
          <a:xfrm>
            <a:off x="8361905" y="2640935"/>
            <a:ext cx="3755826" cy="1384995"/>
          </a:xfrm>
          <a:prstGeom prst="rect">
            <a:avLst/>
          </a:prstGeom>
        </p:spPr>
        <p:txBody>
          <a:bodyPr wrap="square">
            <a:spAutoFit/>
          </a:bodyPr>
          <a:lstStyle/>
          <a:p>
            <a:pPr algn="r"/>
            <a:r>
              <a:rPr lang="en-US" sz="1400" dirty="0" smtClean="0">
                <a:solidFill>
                  <a:schemeClr val="bg1"/>
                </a:solidFill>
              </a:rPr>
              <a:t> </a:t>
            </a:r>
            <a:r>
              <a:rPr lang="en-US" sz="1400" b="1" dirty="0" smtClean="0">
                <a:solidFill>
                  <a:schemeClr val="bg1"/>
                </a:solidFill>
              </a:rPr>
              <a:t>Providing seamless modelling </a:t>
            </a:r>
            <a:r>
              <a:rPr lang="en-US" sz="1400" dirty="0" smtClean="0">
                <a:solidFill>
                  <a:schemeClr val="bg1"/>
                </a:solidFill>
              </a:rPr>
              <a:t>of highly </a:t>
            </a:r>
            <a:r>
              <a:rPr lang="en-US" sz="1400" dirty="0">
                <a:solidFill>
                  <a:schemeClr val="bg1"/>
                </a:solidFill>
              </a:rPr>
              <a:t>complex and dynamic systems so </a:t>
            </a:r>
            <a:r>
              <a:rPr lang="en-US" sz="1400" dirty="0" smtClean="0">
                <a:solidFill>
                  <a:schemeClr val="bg1"/>
                </a:solidFill>
              </a:rPr>
              <a:t>utilities</a:t>
            </a:r>
            <a:r>
              <a:rPr lang="el-GR" sz="1400" dirty="0" smtClean="0">
                <a:solidFill>
                  <a:schemeClr val="bg1"/>
                </a:solidFill>
              </a:rPr>
              <a:t> </a:t>
            </a:r>
            <a:r>
              <a:rPr lang="en-US" sz="1400" dirty="0" smtClean="0">
                <a:solidFill>
                  <a:schemeClr val="bg1"/>
                </a:solidFill>
              </a:rPr>
              <a:t>can </a:t>
            </a:r>
            <a:r>
              <a:rPr lang="en-US" sz="1400" dirty="0">
                <a:solidFill>
                  <a:schemeClr val="bg1"/>
                </a:solidFill>
              </a:rPr>
              <a:t>create </a:t>
            </a:r>
            <a:r>
              <a:rPr lang="en-US" sz="1400" b="1" dirty="0">
                <a:solidFill>
                  <a:schemeClr val="bg1"/>
                </a:solidFill>
              </a:rPr>
              <a:t>cause-and-effect correlations </a:t>
            </a:r>
            <a:r>
              <a:rPr lang="en-US" sz="1400" dirty="0">
                <a:solidFill>
                  <a:schemeClr val="bg1"/>
                </a:solidFill>
              </a:rPr>
              <a:t>to guide them in making quick and data-informed </a:t>
            </a:r>
            <a:r>
              <a:rPr lang="en-US" sz="1400" dirty="0" smtClean="0">
                <a:solidFill>
                  <a:schemeClr val="bg1"/>
                </a:solidFill>
              </a:rPr>
              <a:t>decisions increasing </a:t>
            </a:r>
            <a:r>
              <a:rPr lang="en-US" sz="1400" dirty="0">
                <a:solidFill>
                  <a:schemeClr val="bg1"/>
                </a:solidFill>
              </a:rPr>
              <a:t>their foresight</a:t>
            </a:r>
          </a:p>
          <a:p>
            <a:endParaRPr lang="en-US" sz="1400" dirty="0">
              <a:solidFill>
                <a:schemeClr val="bg1"/>
              </a:solidFill>
            </a:endParaRPr>
          </a:p>
        </p:txBody>
      </p:sp>
      <p:sp>
        <p:nvSpPr>
          <p:cNvPr id="15" name="Rectangle 14"/>
          <p:cNvSpPr/>
          <p:nvPr/>
        </p:nvSpPr>
        <p:spPr>
          <a:xfrm>
            <a:off x="8134523" y="3922375"/>
            <a:ext cx="4057477" cy="954107"/>
          </a:xfrm>
          <a:prstGeom prst="rect">
            <a:avLst/>
          </a:prstGeom>
        </p:spPr>
        <p:txBody>
          <a:bodyPr wrap="square">
            <a:spAutoFit/>
          </a:bodyPr>
          <a:lstStyle/>
          <a:p>
            <a:pPr algn="r"/>
            <a:r>
              <a:rPr lang="en-US" sz="1400" b="1" dirty="0" smtClean="0">
                <a:solidFill>
                  <a:schemeClr val="bg1"/>
                </a:solidFill>
              </a:rPr>
              <a:t>Enabling Adaptive </a:t>
            </a:r>
            <a:r>
              <a:rPr lang="en-US" sz="1400" b="1" dirty="0">
                <a:solidFill>
                  <a:schemeClr val="bg1"/>
                </a:solidFill>
              </a:rPr>
              <a:t>Planning</a:t>
            </a:r>
            <a:r>
              <a:rPr lang="en-US" sz="1400" dirty="0">
                <a:solidFill>
                  <a:schemeClr val="bg1"/>
                </a:solidFill>
              </a:rPr>
              <a:t>: </a:t>
            </a:r>
            <a:r>
              <a:rPr lang="en-US" sz="1400" dirty="0" smtClean="0">
                <a:solidFill>
                  <a:schemeClr val="bg1"/>
                </a:solidFill>
              </a:rPr>
              <a:t>Provide </a:t>
            </a:r>
          </a:p>
          <a:p>
            <a:pPr algn="r"/>
            <a:r>
              <a:rPr lang="en-US" sz="1400" dirty="0" smtClean="0">
                <a:solidFill>
                  <a:schemeClr val="bg1"/>
                </a:solidFill>
              </a:rPr>
              <a:t>operational analytics </a:t>
            </a:r>
            <a:r>
              <a:rPr lang="en-US" sz="1400" dirty="0">
                <a:solidFill>
                  <a:schemeClr val="bg1"/>
                </a:solidFill>
              </a:rPr>
              <a:t>that combine past and current data with predictive simulations to </a:t>
            </a:r>
            <a:r>
              <a:rPr lang="en-US" sz="1400" dirty="0" smtClean="0">
                <a:solidFill>
                  <a:schemeClr val="bg1"/>
                </a:solidFill>
              </a:rPr>
              <a:t>inform complex </a:t>
            </a:r>
            <a:r>
              <a:rPr lang="en-US" sz="1400" dirty="0">
                <a:solidFill>
                  <a:schemeClr val="bg1"/>
                </a:solidFill>
              </a:rPr>
              <a:t>operational and business decisions.</a:t>
            </a:r>
          </a:p>
        </p:txBody>
      </p:sp>
      <p:sp>
        <p:nvSpPr>
          <p:cNvPr id="21" name="Retângulo 4"/>
          <p:cNvSpPr/>
          <p:nvPr/>
        </p:nvSpPr>
        <p:spPr>
          <a:xfrm rot="10800000" flipV="1">
            <a:off x="2069" y="5784411"/>
            <a:ext cx="12192000" cy="107288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Cambria" panose="02040503050406030204" pitchFamily="18" charset="0"/>
                <a:ea typeface="Cambria" panose="02040503050406030204" pitchFamily="18" charset="0"/>
              </a:rPr>
              <a:t>IWA World Water Congress &amp; Exhibition</a:t>
            </a:r>
          </a:p>
          <a:p>
            <a:pPr algn="r"/>
            <a:r>
              <a:rPr lang="en-US" sz="1400" dirty="0" smtClean="0">
                <a:latin typeface="Cambria" panose="02040503050406030204" pitchFamily="18" charset="0"/>
                <a:ea typeface="Cambria" panose="02040503050406030204" pitchFamily="18" charset="0"/>
              </a:rPr>
              <a:t>19</a:t>
            </a:r>
            <a:r>
              <a:rPr lang="en-US" sz="1400" baseline="30000" dirty="0" smtClean="0">
                <a:latin typeface="Cambria" panose="02040503050406030204" pitchFamily="18" charset="0"/>
                <a:ea typeface="Cambria" panose="02040503050406030204" pitchFamily="18" charset="0"/>
              </a:rPr>
              <a:t>th</a:t>
            </a:r>
            <a:r>
              <a:rPr lang="en-US" sz="1400" dirty="0" smtClean="0">
                <a:latin typeface="Cambria" panose="02040503050406030204" pitchFamily="18" charset="0"/>
                <a:ea typeface="Cambria" panose="02040503050406030204" pitchFamily="18" charset="0"/>
              </a:rPr>
              <a:t> September </a:t>
            </a:r>
            <a:r>
              <a:rPr lang="en-US" sz="1400" dirty="0">
                <a:latin typeface="Cambria" panose="02040503050406030204" pitchFamily="18" charset="0"/>
                <a:ea typeface="Cambria" panose="02040503050406030204" pitchFamily="18" charset="0"/>
              </a:rPr>
              <a:t>2018</a:t>
            </a:r>
          </a:p>
          <a:p>
            <a:pPr algn="r"/>
            <a:r>
              <a:rPr lang="en-US" sz="1400" dirty="0">
                <a:latin typeface="Cambria" panose="02040503050406030204" pitchFamily="18" charset="0"/>
                <a:ea typeface="Cambria" panose="02040503050406030204" pitchFamily="18" charset="0"/>
              </a:rPr>
              <a:t>Tokyo, Japan</a:t>
            </a:r>
            <a:endParaRPr lang="pt-PT" sz="1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923712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53" presetClass="entr" presetSubtype="16"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0" fill="hold"/>
                                        <p:tgtEl>
                                          <p:spTgt spid="16"/>
                                        </p:tgtEl>
                                        <p:attrNameLst>
                                          <p:attrName>ppt_w</p:attrName>
                                        </p:attrNameLst>
                                      </p:cBhvr>
                                      <p:tavLst>
                                        <p:tav tm="0">
                                          <p:val>
                                            <p:fltVal val="0"/>
                                          </p:val>
                                        </p:tav>
                                        <p:tav tm="100000">
                                          <p:val>
                                            <p:strVal val="#ppt_w"/>
                                          </p:val>
                                        </p:tav>
                                      </p:tavLst>
                                    </p:anim>
                                    <p:anim calcmode="lin" valueType="num">
                                      <p:cBhvr>
                                        <p:cTn id="20" dur="5000" fill="hold"/>
                                        <p:tgtEl>
                                          <p:spTgt spid="16"/>
                                        </p:tgtEl>
                                        <p:attrNameLst>
                                          <p:attrName>ppt_h</p:attrName>
                                        </p:attrNameLst>
                                      </p:cBhvr>
                                      <p:tavLst>
                                        <p:tav tm="0">
                                          <p:val>
                                            <p:fltVal val="0"/>
                                          </p:val>
                                        </p:tav>
                                        <p:tav tm="100000">
                                          <p:val>
                                            <p:strVal val="#ppt_h"/>
                                          </p:val>
                                        </p:tav>
                                      </p:tavLst>
                                    </p:anim>
                                    <p:animEffect transition="in" filter="fade">
                                      <p:cBhvr>
                                        <p:cTn id="21" dur="5000"/>
                                        <p:tgtEl>
                                          <p:spTgt spid="16"/>
                                        </p:tgtEl>
                                      </p:cBhvr>
                                    </p:animEffect>
                                  </p:childTnLst>
                                </p:cTn>
                              </p:par>
                            </p:childTnLst>
                          </p:cTn>
                        </p:par>
                        <p:par>
                          <p:cTn id="22" fill="hold">
                            <p:stCondLst>
                              <p:cond delay="5000"/>
                            </p:stCondLst>
                            <p:childTnLst>
                              <p:par>
                                <p:cTn id="23" presetID="1" presetClass="entr" presetSubtype="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par>
                          <p:cTn id="25" fill="hold">
                            <p:stCondLst>
                              <p:cond delay="5000"/>
                            </p:stCondLst>
                            <p:childTnLst>
                              <p:par>
                                <p:cTn id="26" presetID="1"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par>
                          <p:cTn id="28" fill="hold">
                            <p:stCondLst>
                              <p:cond delay="5000"/>
                            </p:stCondLst>
                            <p:childTnLst>
                              <p:par>
                                <p:cTn id="29" presetID="1"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5000"/>
                            </p:stCondLst>
                            <p:childTnLst>
                              <p:par>
                                <p:cTn id="32" presetID="1"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26" grpId="0" animBg="1"/>
      <p:bldP spid="18" grpId="0" animBg="1"/>
      <p:bldP spid="19" grpId="0" animBg="1"/>
      <p:bldP spid="20" grpId="0" animBg="1"/>
      <p:bldP spid="2" grpId="0" animBg="1"/>
      <p:bldP spid="11"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5533" r="43394"/>
          <a:stretch/>
        </p:blipFill>
        <p:spPr>
          <a:xfrm>
            <a:off x="0" y="-12700"/>
            <a:ext cx="12192000" cy="6324503"/>
          </a:xfrm>
          <a:prstGeom prst="rect">
            <a:avLst/>
          </a:prstGeom>
        </p:spPr>
      </p:pic>
      <p:sp>
        <p:nvSpPr>
          <p:cNvPr id="16" name="Rectangle 15"/>
          <p:cNvSpPr/>
          <p:nvPr/>
        </p:nvSpPr>
        <p:spPr>
          <a:xfrm>
            <a:off x="2934" y="1195833"/>
            <a:ext cx="4170483" cy="1569660"/>
          </a:xfrm>
          <a:prstGeom prst="rect">
            <a:avLst/>
          </a:prstGeom>
        </p:spPr>
        <p:txBody>
          <a:bodyPr wrap="square">
            <a:spAutoFit/>
          </a:bodyPr>
          <a:lstStyle/>
          <a:p>
            <a:r>
              <a:rPr lang="en-US" sz="2400" b="1" i="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…to </a:t>
            </a:r>
            <a:r>
              <a:rPr lang="en-US" sz="2400" b="1" i="1"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support cost-effective </a:t>
            </a:r>
            <a:r>
              <a:rPr lang="en-US" sz="2400" b="1" i="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and environmental sustainable Water Treatment Plants (WTP) </a:t>
            </a:r>
            <a:r>
              <a:rPr lang="en-US" sz="2400" b="1" i="1"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operations …. </a:t>
            </a:r>
            <a:endParaRPr lang="en-US" sz="2400" dirty="0">
              <a:solidFill>
                <a:schemeClr val="bg1"/>
              </a:solidFill>
            </a:endParaRPr>
          </a:p>
        </p:txBody>
      </p:sp>
      <p:sp>
        <p:nvSpPr>
          <p:cNvPr id="17" name="Pentagon 16"/>
          <p:cNvSpPr/>
          <p:nvPr/>
        </p:nvSpPr>
        <p:spPr>
          <a:xfrm>
            <a:off x="234477" y="214268"/>
            <a:ext cx="1688122" cy="442226"/>
          </a:xfrm>
          <a:prstGeom prst="homePlat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EO data </a:t>
            </a:r>
            <a:endParaRPr lang="en-US" sz="1200" dirty="0"/>
          </a:p>
        </p:txBody>
      </p:sp>
      <p:sp>
        <p:nvSpPr>
          <p:cNvPr id="26" name="Chevron 25"/>
          <p:cNvSpPr/>
          <p:nvPr/>
        </p:nvSpPr>
        <p:spPr>
          <a:xfrm>
            <a:off x="1781923" y="227159"/>
            <a:ext cx="1688122" cy="435165"/>
          </a:xfrm>
          <a:prstGeom prst="chevron">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In situ </a:t>
            </a:r>
            <a:endParaRPr lang="en-US" sz="1200" dirty="0">
              <a:solidFill>
                <a:schemeClr val="bg1"/>
              </a:solidFill>
            </a:endParaRPr>
          </a:p>
        </p:txBody>
      </p:sp>
      <p:sp>
        <p:nvSpPr>
          <p:cNvPr id="18" name="Chevron 17"/>
          <p:cNvSpPr/>
          <p:nvPr/>
        </p:nvSpPr>
        <p:spPr>
          <a:xfrm>
            <a:off x="3329356" y="245944"/>
            <a:ext cx="1688122" cy="416380"/>
          </a:xfrm>
          <a:prstGeom prst="chevron">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Modeling  </a:t>
            </a:r>
            <a:endParaRPr lang="en-US" sz="1200" dirty="0">
              <a:solidFill>
                <a:schemeClr val="bg1"/>
              </a:solidFill>
            </a:endParaRPr>
          </a:p>
        </p:txBody>
      </p:sp>
      <p:sp>
        <p:nvSpPr>
          <p:cNvPr id="19" name="Chevron 18"/>
          <p:cNvSpPr/>
          <p:nvPr/>
        </p:nvSpPr>
        <p:spPr>
          <a:xfrm>
            <a:off x="4888527" y="245943"/>
            <a:ext cx="1652952" cy="416381"/>
          </a:xfrm>
          <a:prstGeom prst="chevron">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Forecasting </a:t>
            </a:r>
            <a:endParaRPr lang="en-US" sz="1200" dirty="0">
              <a:solidFill>
                <a:schemeClr val="bg1"/>
              </a:solidFill>
            </a:endParaRPr>
          </a:p>
        </p:txBody>
      </p:sp>
      <p:sp>
        <p:nvSpPr>
          <p:cNvPr id="20" name="Chevron 19"/>
          <p:cNvSpPr/>
          <p:nvPr/>
        </p:nvSpPr>
        <p:spPr>
          <a:xfrm>
            <a:off x="6435960" y="245943"/>
            <a:ext cx="1699857" cy="416381"/>
          </a:xfrm>
          <a:prstGeom prst="chevr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Decision Support System</a:t>
            </a:r>
            <a:endParaRPr lang="en-US" sz="1200" dirty="0">
              <a:solidFill>
                <a:schemeClr val="bg1"/>
              </a:solidFill>
            </a:endParaRPr>
          </a:p>
        </p:txBody>
      </p:sp>
      <p:sp>
        <p:nvSpPr>
          <p:cNvPr id="34" name="Rectangle 33"/>
          <p:cNvSpPr/>
          <p:nvPr/>
        </p:nvSpPr>
        <p:spPr>
          <a:xfrm>
            <a:off x="2625984" y="3811396"/>
            <a:ext cx="4170483" cy="830997"/>
          </a:xfrm>
          <a:prstGeom prst="rect">
            <a:avLst/>
          </a:prstGeom>
        </p:spPr>
        <p:txBody>
          <a:bodyPr wrap="square">
            <a:spAutoFit/>
          </a:bodyPr>
          <a:lstStyle/>
          <a:p>
            <a:r>
              <a:rPr lang="en-US" sz="2400" b="1" i="1"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…Operational service line for the water industry …. </a:t>
            </a:r>
            <a:endParaRPr lang="en-US" sz="2400" dirty="0">
              <a:solidFill>
                <a:schemeClr val="bg1"/>
              </a:solidFill>
            </a:endParaRPr>
          </a:p>
        </p:txBody>
      </p:sp>
      <p:sp>
        <p:nvSpPr>
          <p:cNvPr id="35" name="Rounded Rectangle 34"/>
          <p:cNvSpPr/>
          <p:nvPr/>
        </p:nvSpPr>
        <p:spPr>
          <a:xfrm>
            <a:off x="7549447" y="3452421"/>
            <a:ext cx="2018073" cy="989684"/>
          </a:xfrm>
          <a:prstGeom prst="round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CITIZENS SCIENCE  </a:t>
            </a:r>
            <a:endParaRPr lang="el-GR" sz="1400" dirty="0"/>
          </a:p>
        </p:txBody>
      </p:sp>
      <p:sp>
        <p:nvSpPr>
          <p:cNvPr id="36" name="Rounded Rectangle 35"/>
          <p:cNvSpPr/>
          <p:nvPr/>
        </p:nvSpPr>
        <p:spPr>
          <a:xfrm>
            <a:off x="7549447" y="1125507"/>
            <a:ext cx="951273" cy="2234938"/>
          </a:xfrm>
          <a:prstGeom prst="roundRect">
            <a:avLst/>
          </a:prstGeom>
          <a:solidFill>
            <a:srgbClr val="0070C0"/>
          </a:solidFill>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400" dirty="0" smtClean="0"/>
              <a:t>EO BASED WATER</a:t>
            </a:r>
          </a:p>
          <a:p>
            <a:pPr algn="ctr"/>
            <a:r>
              <a:rPr lang="el-GR" sz="1400" dirty="0" smtClean="0"/>
              <a:t> </a:t>
            </a:r>
            <a:r>
              <a:rPr lang="en-US" sz="1400" dirty="0" smtClean="0"/>
              <a:t>MONITORING</a:t>
            </a:r>
            <a:endParaRPr lang="el-GR" sz="1400" dirty="0"/>
          </a:p>
        </p:txBody>
      </p:sp>
      <p:sp>
        <p:nvSpPr>
          <p:cNvPr id="37" name="Rounded Rectangle 36"/>
          <p:cNvSpPr/>
          <p:nvPr/>
        </p:nvSpPr>
        <p:spPr>
          <a:xfrm>
            <a:off x="9692338" y="1125507"/>
            <a:ext cx="1391797" cy="1134735"/>
          </a:xfrm>
          <a:prstGeom prst="round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EARLY WARNING </a:t>
            </a:r>
            <a:endParaRPr lang="el-GR" sz="1400" dirty="0"/>
          </a:p>
        </p:txBody>
      </p:sp>
      <p:sp>
        <p:nvSpPr>
          <p:cNvPr id="38" name="Rounded Rectangle 37"/>
          <p:cNvSpPr/>
          <p:nvPr/>
        </p:nvSpPr>
        <p:spPr>
          <a:xfrm>
            <a:off x="9739816" y="2334958"/>
            <a:ext cx="1391797" cy="1025487"/>
          </a:xfrm>
          <a:prstGeom prst="round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WTP OPTIMIIZATION </a:t>
            </a:r>
            <a:endParaRPr lang="el-GR" sz="1200" dirty="0"/>
          </a:p>
        </p:txBody>
      </p:sp>
      <p:sp>
        <p:nvSpPr>
          <p:cNvPr id="39" name="Rounded Rectangle 38"/>
          <p:cNvSpPr/>
          <p:nvPr/>
        </p:nvSpPr>
        <p:spPr>
          <a:xfrm>
            <a:off x="9677538" y="3465121"/>
            <a:ext cx="1391797" cy="989684"/>
          </a:xfrm>
          <a:prstGeom prst="round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RISK ASSESMENT </a:t>
            </a:r>
            <a:endParaRPr lang="el-GR" sz="1400" dirty="0"/>
          </a:p>
        </p:txBody>
      </p:sp>
      <p:sp>
        <p:nvSpPr>
          <p:cNvPr id="40" name="Right Arrow 39"/>
          <p:cNvSpPr/>
          <p:nvPr/>
        </p:nvSpPr>
        <p:spPr>
          <a:xfrm>
            <a:off x="7549447" y="4661082"/>
            <a:ext cx="4439061" cy="577838"/>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Adding Value Services</a:t>
            </a:r>
            <a:endParaRPr lang="en-US" sz="1200" dirty="0"/>
          </a:p>
        </p:txBody>
      </p:sp>
      <p:sp>
        <p:nvSpPr>
          <p:cNvPr id="41" name="Right Arrow 40"/>
          <p:cNvSpPr/>
          <p:nvPr/>
        </p:nvSpPr>
        <p:spPr>
          <a:xfrm rot="16200000">
            <a:off x="10050960" y="2586944"/>
            <a:ext cx="3712368" cy="426152"/>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Spatial scale </a:t>
            </a:r>
            <a:endParaRPr lang="en-US" sz="1200" dirty="0"/>
          </a:p>
        </p:txBody>
      </p:sp>
      <p:sp>
        <p:nvSpPr>
          <p:cNvPr id="42" name="Rectangle 41"/>
          <p:cNvSpPr/>
          <p:nvPr/>
        </p:nvSpPr>
        <p:spPr>
          <a:xfrm>
            <a:off x="11206071" y="3460468"/>
            <a:ext cx="407775" cy="1149650"/>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400" dirty="0" smtClean="0"/>
              <a:t>Catchment</a:t>
            </a:r>
            <a:r>
              <a:rPr lang="en-US" sz="1600" dirty="0" smtClean="0"/>
              <a:t> level</a:t>
            </a:r>
            <a:endParaRPr lang="en-US" sz="1600" dirty="0"/>
          </a:p>
        </p:txBody>
      </p:sp>
      <p:sp>
        <p:nvSpPr>
          <p:cNvPr id="43" name="Rectangle 42"/>
          <p:cNvSpPr/>
          <p:nvPr/>
        </p:nvSpPr>
        <p:spPr>
          <a:xfrm>
            <a:off x="11208953" y="2310818"/>
            <a:ext cx="407775" cy="1149650"/>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400" dirty="0" smtClean="0"/>
              <a:t>Reservoir level</a:t>
            </a:r>
            <a:endParaRPr lang="en-US" sz="1400" dirty="0"/>
          </a:p>
        </p:txBody>
      </p:sp>
      <p:sp>
        <p:nvSpPr>
          <p:cNvPr id="44" name="Rectangle 43"/>
          <p:cNvSpPr/>
          <p:nvPr/>
        </p:nvSpPr>
        <p:spPr>
          <a:xfrm>
            <a:off x="11208954" y="1156629"/>
            <a:ext cx="407775" cy="1154189"/>
          </a:xfrm>
          <a:prstGeom prst="rect">
            <a:avLst/>
          </a:prstGeom>
          <a:solidFill>
            <a:srgbClr val="0070C0"/>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400" dirty="0" smtClean="0"/>
              <a:t>Downstream</a:t>
            </a:r>
            <a:r>
              <a:rPr lang="en-US" sz="1600" dirty="0" smtClean="0"/>
              <a:t> uses</a:t>
            </a:r>
            <a:endParaRPr lang="en-US" sz="1600" dirty="0"/>
          </a:p>
        </p:txBody>
      </p:sp>
      <p:sp>
        <p:nvSpPr>
          <p:cNvPr id="45" name="Rounded Rectangle 44"/>
          <p:cNvSpPr/>
          <p:nvPr/>
        </p:nvSpPr>
        <p:spPr>
          <a:xfrm>
            <a:off x="8616247" y="1100107"/>
            <a:ext cx="951273" cy="2234938"/>
          </a:xfrm>
          <a:prstGeom prst="roundRect">
            <a:avLst/>
          </a:prstGeom>
          <a:solidFill>
            <a:srgbClr val="0070C0"/>
          </a:solidFill>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400" dirty="0" smtClean="0"/>
              <a:t>SHORT TO MEDIUM TERM WATER QUANTITY &amp; QUALITY FORECASTING </a:t>
            </a:r>
            <a:endParaRPr lang="el-GR" sz="1400" dirty="0"/>
          </a:p>
        </p:txBody>
      </p:sp>
      <p:sp>
        <p:nvSpPr>
          <p:cNvPr id="3" name="Rectangle 2"/>
          <p:cNvSpPr/>
          <p:nvPr/>
        </p:nvSpPr>
        <p:spPr>
          <a:xfrm>
            <a:off x="7602417" y="5228820"/>
            <a:ext cx="1066800" cy="2962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Descriptive</a:t>
            </a:r>
            <a:endParaRPr lang="en-US" sz="1400" dirty="0"/>
          </a:p>
        </p:txBody>
      </p:sp>
      <p:sp>
        <p:nvSpPr>
          <p:cNvPr id="25" name="Rectangle 24"/>
          <p:cNvSpPr/>
          <p:nvPr/>
        </p:nvSpPr>
        <p:spPr>
          <a:xfrm>
            <a:off x="8629127" y="5226676"/>
            <a:ext cx="1066800" cy="2962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Diagnostic</a:t>
            </a:r>
            <a:endParaRPr lang="en-US" sz="1400" dirty="0"/>
          </a:p>
        </p:txBody>
      </p:sp>
      <p:sp>
        <p:nvSpPr>
          <p:cNvPr id="27" name="Rectangle 26"/>
          <p:cNvSpPr/>
          <p:nvPr/>
        </p:nvSpPr>
        <p:spPr>
          <a:xfrm>
            <a:off x="9692338" y="5226676"/>
            <a:ext cx="1066800" cy="2962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Predictive</a:t>
            </a:r>
            <a:endParaRPr lang="en-US" sz="1400" dirty="0"/>
          </a:p>
        </p:txBody>
      </p:sp>
      <p:sp>
        <p:nvSpPr>
          <p:cNvPr id="28" name="Rectangle 27"/>
          <p:cNvSpPr/>
          <p:nvPr/>
        </p:nvSpPr>
        <p:spPr>
          <a:xfrm>
            <a:off x="10759138" y="5226676"/>
            <a:ext cx="1229370" cy="2962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Prescriptive</a:t>
            </a:r>
            <a:endParaRPr lang="en-US" sz="1400" dirty="0"/>
          </a:p>
        </p:txBody>
      </p:sp>
      <p:sp>
        <p:nvSpPr>
          <p:cNvPr id="30" name="Retângulo 4"/>
          <p:cNvSpPr/>
          <p:nvPr/>
        </p:nvSpPr>
        <p:spPr>
          <a:xfrm rot="10800000" flipV="1">
            <a:off x="2069" y="5784411"/>
            <a:ext cx="12192000" cy="107288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Cambria" panose="02040503050406030204" pitchFamily="18" charset="0"/>
                <a:ea typeface="Cambria" panose="02040503050406030204" pitchFamily="18" charset="0"/>
              </a:rPr>
              <a:t>IWA World Water Congress &amp; Exhibition</a:t>
            </a:r>
          </a:p>
          <a:p>
            <a:pPr algn="r"/>
            <a:r>
              <a:rPr lang="en-US" sz="1400" dirty="0" smtClean="0">
                <a:latin typeface="Cambria" panose="02040503050406030204" pitchFamily="18" charset="0"/>
                <a:ea typeface="Cambria" panose="02040503050406030204" pitchFamily="18" charset="0"/>
              </a:rPr>
              <a:t>19</a:t>
            </a:r>
            <a:r>
              <a:rPr lang="en-US" sz="1400" baseline="30000" dirty="0" smtClean="0">
                <a:latin typeface="Cambria" panose="02040503050406030204" pitchFamily="18" charset="0"/>
                <a:ea typeface="Cambria" panose="02040503050406030204" pitchFamily="18" charset="0"/>
              </a:rPr>
              <a:t>th</a:t>
            </a:r>
            <a:r>
              <a:rPr lang="en-US" sz="1400" dirty="0" smtClean="0">
                <a:latin typeface="Cambria" panose="02040503050406030204" pitchFamily="18" charset="0"/>
                <a:ea typeface="Cambria" panose="02040503050406030204" pitchFamily="18" charset="0"/>
              </a:rPr>
              <a:t> September </a:t>
            </a:r>
            <a:r>
              <a:rPr lang="en-US" sz="1400" dirty="0">
                <a:latin typeface="Cambria" panose="02040503050406030204" pitchFamily="18" charset="0"/>
                <a:ea typeface="Cambria" panose="02040503050406030204" pitchFamily="18" charset="0"/>
              </a:rPr>
              <a:t>2018</a:t>
            </a:r>
          </a:p>
          <a:p>
            <a:pPr algn="r"/>
            <a:r>
              <a:rPr lang="en-US" sz="1400" dirty="0">
                <a:latin typeface="Cambria" panose="02040503050406030204" pitchFamily="18" charset="0"/>
                <a:ea typeface="Cambria" panose="02040503050406030204" pitchFamily="18" charset="0"/>
              </a:rPr>
              <a:t>Tokyo, Japan</a:t>
            </a:r>
            <a:endParaRPr lang="pt-PT" sz="1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482469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1000" fill="hold"/>
                                        <p:tgtEl>
                                          <p:spTgt spid="16"/>
                                        </p:tgtEl>
                                        <p:attrNameLst>
                                          <p:attrName>ppt_w</p:attrName>
                                        </p:attrNameLst>
                                      </p:cBhvr>
                                      <p:tavLst>
                                        <p:tav tm="0">
                                          <p:val>
                                            <p:fltVal val="0"/>
                                          </p:val>
                                        </p:tav>
                                        <p:tav tm="100000">
                                          <p:val>
                                            <p:strVal val="#ppt_w"/>
                                          </p:val>
                                        </p:tav>
                                      </p:tavLst>
                                    </p:anim>
                                    <p:anim calcmode="lin" valueType="num">
                                      <p:cBhvr>
                                        <p:cTn id="21" dur="1000" fill="hold"/>
                                        <p:tgtEl>
                                          <p:spTgt spid="16"/>
                                        </p:tgtEl>
                                        <p:attrNameLst>
                                          <p:attrName>ppt_h</p:attrName>
                                        </p:attrNameLst>
                                      </p:cBhvr>
                                      <p:tavLst>
                                        <p:tav tm="0">
                                          <p:val>
                                            <p:fltVal val="0"/>
                                          </p:val>
                                        </p:tav>
                                        <p:tav tm="100000">
                                          <p:val>
                                            <p:strVal val="#ppt_h"/>
                                          </p:val>
                                        </p:tav>
                                      </p:tavLst>
                                    </p:anim>
                                    <p:animEffect transition="in" filter="fade">
                                      <p:cBhvr>
                                        <p:cTn id="22" dur="1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1" nodeType="clickEffect">
                                  <p:stCondLst>
                                    <p:cond delay="0"/>
                                  </p:stCondLst>
                                  <p:childTnLst>
                                    <p:animEffect transition="out" filter="blinds(horizontal)">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000"/>
                            </p:stCondLst>
                            <p:childTnLst>
                              <p:par>
                                <p:cTn id="29" presetID="53" presetClass="entr" presetSubtype="16"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5000" fill="hold"/>
                                        <p:tgtEl>
                                          <p:spTgt spid="34"/>
                                        </p:tgtEl>
                                        <p:attrNameLst>
                                          <p:attrName>ppt_w</p:attrName>
                                        </p:attrNameLst>
                                      </p:cBhvr>
                                      <p:tavLst>
                                        <p:tav tm="0">
                                          <p:val>
                                            <p:fltVal val="0"/>
                                          </p:val>
                                        </p:tav>
                                        <p:tav tm="100000">
                                          <p:val>
                                            <p:strVal val="#ppt_w"/>
                                          </p:val>
                                        </p:tav>
                                      </p:tavLst>
                                    </p:anim>
                                    <p:anim calcmode="lin" valueType="num">
                                      <p:cBhvr>
                                        <p:cTn id="32" dur="5000" fill="hold"/>
                                        <p:tgtEl>
                                          <p:spTgt spid="34"/>
                                        </p:tgtEl>
                                        <p:attrNameLst>
                                          <p:attrName>ppt_h</p:attrName>
                                        </p:attrNameLst>
                                      </p:cBhvr>
                                      <p:tavLst>
                                        <p:tav tm="0">
                                          <p:val>
                                            <p:fltVal val="0"/>
                                          </p:val>
                                        </p:tav>
                                        <p:tav tm="100000">
                                          <p:val>
                                            <p:strVal val="#ppt_h"/>
                                          </p:val>
                                        </p:tav>
                                      </p:tavLst>
                                    </p:anim>
                                    <p:animEffect transition="in" filter="fade">
                                      <p:cBhvr>
                                        <p:cTn id="33" dur="50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0"/>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3"/>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27"/>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42"/>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43"/>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44"/>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animBg="1"/>
      <p:bldP spid="26" grpId="0" animBg="1"/>
      <p:bldP spid="18" grpId="0" animBg="1"/>
      <p:bldP spid="19" grpId="0" animBg="1"/>
      <p:bldP spid="20" grpId="0" animBg="1"/>
      <p:bldP spid="34" grpId="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3" grpId="0" animBg="1"/>
      <p:bldP spid="25" grpId="0"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8"/>
          <p:cNvSpPr/>
          <p:nvPr/>
        </p:nvSpPr>
        <p:spPr>
          <a:xfrm>
            <a:off x="1" y="233850"/>
            <a:ext cx="9833316" cy="646331"/>
          </a:xfrm>
          <a:prstGeom prst="rect">
            <a:avLst/>
          </a:prstGeom>
        </p:spPr>
        <p:txBody>
          <a:bodyPr wrap="square">
            <a:spAutoFit/>
          </a:bodyPr>
          <a:lstStyle/>
          <a:p>
            <a:pPr algn="r"/>
            <a:r>
              <a:rPr lang="en-US" b="1" cap="small" dirty="0" smtClean="0">
                <a:latin typeface="Arial" panose="020B0604020202020204" pitchFamily="34" charset="0"/>
                <a:ea typeface="Verdana" panose="020B0604030504040204" pitchFamily="34" charset="0"/>
                <a:cs typeface="Arial" panose="020B0604020202020204" pitchFamily="34" charset="0"/>
              </a:rPr>
              <a:t>Space </a:t>
            </a:r>
            <a:r>
              <a:rPr lang="en-US" b="1" cap="small" dirty="0">
                <a:latin typeface="Arial" panose="020B0604020202020204" pitchFamily="34" charset="0"/>
                <a:ea typeface="Verdana" panose="020B0604030504040204" pitchFamily="34" charset="0"/>
                <a:cs typeface="Arial" panose="020B0604020202020204" pitchFamily="34" charset="0"/>
              </a:rPr>
              <a:t>Assisted Water Quality Forecasting Platform for Optimized Decision Making in Water Supply </a:t>
            </a:r>
            <a:r>
              <a:rPr lang="en-US" b="1" cap="small" dirty="0" smtClean="0">
                <a:latin typeface="Arial" panose="020B0604020202020204" pitchFamily="34" charset="0"/>
                <a:ea typeface="Verdana" panose="020B0604030504040204" pitchFamily="34" charset="0"/>
                <a:cs typeface="Arial" panose="020B0604020202020204" pitchFamily="34" charset="0"/>
              </a:rPr>
              <a:t>Services</a:t>
            </a:r>
            <a:endParaRPr lang="en-US" b="1" cap="small" dirty="0">
              <a:latin typeface="Arial" panose="020B0604020202020204" pitchFamily="34" charset="0"/>
              <a:ea typeface="Verdana" panose="020B0604030504040204" pitchFamily="34" charset="0"/>
              <a:cs typeface="Arial" panose="020B0604020202020204" pitchFamily="34" charset="0"/>
            </a:endParaRPr>
          </a:p>
        </p:txBody>
      </p:sp>
      <p:pic>
        <p:nvPicPr>
          <p:cNvPr id="11" name="Picture 10"/>
          <p:cNvPicPr>
            <a:picLocks noChangeAspect="1"/>
          </p:cNvPicPr>
          <p:nvPr/>
        </p:nvPicPr>
        <p:blipFill>
          <a:blip r:embed="rId3"/>
          <a:stretch>
            <a:fillRect/>
          </a:stretch>
        </p:blipFill>
        <p:spPr>
          <a:xfrm>
            <a:off x="10192542" y="135219"/>
            <a:ext cx="1415143" cy="782491"/>
          </a:xfrm>
          <a:prstGeom prst="rect">
            <a:avLst/>
          </a:prstGeom>
        </p:spPr>
      </p:pic>
      <p:sp>
        <p:nvSpPr>
          <p:cNvPr id="14" name="Retângulo 8"/>
          <p:cNvSpPr/>
          <p:nvPr/>
        </p:nvSpPr>
        <p:spPr>
          <a:xfrm>
            <a:off x="306792" y="716137"/>
            <a:ext cx="7211607" cy="307777"/>
          </a:xfrm>
          <a:prstGeom prst="rect">
            <a:avLst/>
          </a:prstGeom>
        </p:spPr>
        <p:txBody>
          <a:bodyPr wrap="square">
            <a:spAutoFit/>
          </a:bodyPr>
          <a:lstStyle/>
          <a:p>
            <a:r>
              <a:rPr lang="en-US" sz="1400" b="1" dirty="0" smtClean="0">
                <a:latin typeface="Arial" panose="020B0604020202020204" pitchFamily="34" charset="0"/>
                <a:ea typeface="Verdana" panose="020B0604030504040204" pitchFamily="34" charset="0"/>
                <a:cs typeface="Arial" panose="020B0604020202020204" pitchFamily="34" charset="0"/>
              </a:rPr>
              <a:t>SPCACE-O Operational Services …</a:t>
            </a:r>
            <a:endParaRPr lang="en-US" sz="1400" i="1" dirty="0" smtClean="0"/>
          </a:p>
        </p:txBody>
      </p:sp>
      <p:pic>
        <p:nvPicPr>
          <p:cNvPr id="22" name="Picture 21"/>
          <p:cNvPicPr>
            <a:picLocks noChangeAspect="1"/>
          </p:cNvPicPr>
          <p:nvPr/>
        </p:nvPicPr>
        <p:blipFill>
          <a:blip r:embed="rId4"/>
          <a:stretch>
            <a:fillRect/>
          </a:stretch>
        </p:blipFill>
        <p:spPr>
          <a:xfrm>
            <a:off x="425381" y="1362468"/>
            <a:ext cx="3487214" cy="2249619"/>
          </a:xfrm>
          <a:prstGeom prst="rect">
            <a:avLst/>
          </a:prstGeom>
        </p:spPr>
      </p:pic>
      <p:pic>
        <p:nvPicPr>
          <p:cNvPr id="28" name="Picture 27"/>
          <p:cNvPicPr>
            <a:picLocks noChangeAspect="1"/>
          </p:cNvPicPr>
          <p:nvPr/>
        </p:nvPicPr>
        <p:blipFill>
          <a:blip r:embed="rId5"/>
          <a:stretch>
            <a:fillRect/>
          </a:stretch>
        </p:blipFill>
        <p:spPr>
          <a:xfrm>
            <a:off x="4437744" y="1338556"/>
            <a:ext cx="3316511" cy="2231329"/>
          </a:xfrm>
          <a:prstGeom prst="rect">
            <a:avLst/>
          </a:prstGeom>
        </p:spPr>
      </p:pic>
      <p:pic>
        <p:nvPicPr>
          <p:cNvPr id="34" name="Picture 33"/>
          <p:cNvPicPr>
            <a:picLocks noChangeAspect="1"/>
          </p:cNvPicPr>
          <p:nvPr/>
        </p:nvPicPr>
        <p:blipFill>
          <a:blip r:embed="rId6"/>
          <a:stretch>
            <a:fillRect/>
          </a:stretch>
        </p:blipFill>
        <p:spPr>
          <a:xfrm>
            <a:off x="8417049" y="1387076"/>
            <a:ext cx="3438442" cy="2225233"/>
          </a:xfrm>
          <a:prstGeom prst="rect">
            <a:avLst/>
          </a:prstGeom>
        </p:spPr>
      </p:pic>
      <p:pic>
        <p:nvPicPr>
          <p:cNvPr id="35" name="Picture 34"/>
          <p:cNvPicPr>
            <a:picLocks noChangeAspect="1"/>
          </p:cNvPicPr>
          <p:nvPr/>
        </p:nvPicPr>
        <p:blipFill>
          <a:blip r:embed="rId7"/>
          <a:stretch>
            <a:fillRect/>
          </a:stretch>
        </p:blipFill>
        <p:spPr>
          <a:xfrm>
            <a:off x="182747" y="3853205"/>
            <a:ext cx="2816596" cy="1914310"/>
          </a:xfrm>
          <a:prstGeom prst="rect">
            <a:avLst/>
          </a:prstGeom>
        </p:spPr>
      </p:pic>
      <p:pic>
        <p:nvPicPr>
          <p:cNvPr id="36" name="Picture 35"/>
          <p:cNvPicPr>
            <a:picLocks noChangeAspect="1"/>
          </p:cNvPicPr>
          <p:nvPr/>
        </p:nvPicPr>
        <p:blipFill>
          <a:blip r:embed="rId8"/>
          <a:stretch>
            <a:fillRect/>
          </a:stretch>
        </p:blipFill>
        <p:spPr>
          <a:xfrm>
            <a:off x="3255582" y="3904858"/>
            <a:ext cx="2889754" cy="1908213"/>
          </a:xfrm>
          <a:prstGeom prst="rect">
            <a:avLst/>
          </a:prstGeom>
        </p:spPr>
      </p:pic>
      <p:pic>
        <p:nvPicPr>
          <p:cNvPr id="37" name="Picture 36"/>
          <p:cNvPicPr>
            <a:picLocks noChangeAspect="1"/>
          </p:cNvPicPr>
          <p:nvPr/>
        </p:nvPicPr>
        <p:blipFill>
          <a:blip r:embed="rId9"/>
          <a:stretch>
            <a:fillRect/>
          </a:stretch>
        </p:blipFill>
        <p:spPr>
          <a:xfrm>
            <a:off x="6234686" y="3898195"/>
            <a:ext cx="2731245" cy="1902117"/>
          </a:xfrm>
          <a:prstGeom prst="rect">
            <a:avLst/>
          </a:prstGeom>
        </p:spPr>
      </p:pic>
      <p:pic>
        <p:nvPicPr>
          <p:cNvPr id="43" name="Picture 42"/>
          <p:cNvPicPr>
            <a:picLocks noChangeAspect="1"/>
          </p:cNvPicPr>
          <p:nvPr/>
        </p:nvPicPr>
        <p:blipFill>
          <a:blip r:embed="rId10"/>
          <a:stretch>
            <a:fillRect/>
          </a:stretch>
        </p:blipFill>
        <p:spPr>
          <a:xfrm>
            <a:off x="9254072" y="3938794"/>
            <a:ext cx="2694666" cy="1932599"/>
          </a:xfrm>
          <a:prstGeom prst="rect">
            <a:avLst/>
          </a:prstGeom>
        </p:spPr>
      </p:pic>
      <p:sp>
        <p:nvSpPr>
          <p:cNvPr id="15" name="Retângulo 4"/>
          <p:cNvSpPr/>
          <p:nvPr/>
        </p:nvSpPr>
        <p:spPr>
          <a:xfrm rot="10800000" flipV="1">
            <a:off x="2069" y="5784411"/>
            <a:ext cx="12192000" cy="107288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Cambria" panose="02040503050406030204" pitchFamily="18" charset="0"/>
                <a:ea typeface="Cambria" panose="02040503050406030204" pitchFamily="18" charset="0"/>
              </a:rPr>
              <a:t>IWA World Water Congress &amp; Exhibition</a:t>
            </a:r>
          </a:p>
          <a:p>
            <a:pPr algn="r"/>
            <a:r>
              <a:rPr lang="en-US" sz="1400" dirty="0" smtClean="0">
                <a:latin typeface="Cambria" panose="02040503050406030204" pitchFamily="18" charset="0"/>
                <a:ea typeface="Cambria" panose="02040503050406030204" pitchFamily="18" charset="0"/>
              </a:rPr>
              <a:t>19</a:t>
            </a:r>
            <a:r>
              <a:rPr lang="en-US" sz="1400" baseline="30000" dirty="0" smtClean="0">
                <a:latin typeface="Cambria" panose="02040503050406030204" pitchFamily="18" charset="0"/>
                <a:ea typeface="Cambria" panose="02040503050406030204" pitchFamily="18" charset="0"/>
              </a:rPr>
              <a:t>th</a:t>
            </a:r>
            <a:r>
              <a:rPr lang="en-US" sz="1400" dirty="0" smtClean="0">
                <a:latin typeface="Cambria" panose="02040503050406030204" pitchFamily="18" charset="0"/>
                <a:ea typeface="Cambria" panose="02040503050406030204" pitchFamily="18" charset="0"/>
              </a:rPr>
              <a:t> September </a:t>
            </a:r>
            <a:r>
              <a:rPr lang="en-US" sz="1400" dirty="0">
                <a:latin typeface="Cambria" panose="02040503050406030204" pitchFamily="18" charset="0"/>
                <a:ea typeface="Cambria" panose="02040503050406030204" pitchFamily="18" charset="0"/>
              </a:rPr>
              <a:t>2018</a:t>
            </a:r>
          </a:p>
          <a:p>
            <a:pPr algn="r"/>
            <a:r>
              <a:rPr lang="en-US" sz="1400" dirty="0">
                <a:latin typeface="Cambria" panose="02040503050406030204" pitchFamily="18" charset="0"/>
                <a:ea typeface="Cambria" panose="02040503050406030204" pitchFamily="18" charset="0"/>
              </a:rPr>
              <a:t>Tokyo, Japan</a:t>
            </a:r>
            <a:endParaRPr lang="pt-PT" sz="1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7380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8"/>
          <p:cNvSpPr/>
          <p:nvPr/>
        </p:nvSpPr>
        <p:spPr>
          <a:xfrm>
            <a:off x="1" y="233850"/>
            <a:ext cx="9833316" cy="646331"/>
          </a:xfrm>
          <a:prstGeom prst="rect">
            <a:avLst/>
          </a:prstGeom>
        </p:spPr>
        <p:txBody>
          <a:bodyPr wrap="square">
            <a:spAutoFit/>
          </a:bodyPr>
          <a:lstStyle/>
          <a:p>
            <a:pPr algn="r"/>
            <a:r>
              <a:rPr lang="en-US" b="1" cap="small" dirty="0" smtClean="0">
                <a:latin typeface="Arial" panose="020B0604020202020204" pitchFamily="34" charset="0"/>
                <a:ea typeface="Verdana" panose="020B0604030504040204" pitchFamily="34" charset="0"/>
                <a:cs typeface="Arial" panose="020B0604020202020204" pitchFamily="34" charset="0"/>
              </a:rPr>
              <a:t>Space </a:t>
            </a:r>
            <a:r>
              <a:rPr lang="en-US" b="1" cap="small" dirty="0">
                <a:latin typeface="Arial" panose="020B0604020202020204" pitchFamily="34" charset="0"/>
                <a:ea typeface="Verdana" panose="020B0604030504040204" pitchFamily="34" charset="0"/>
                <a:cs typeface="Arial" panose="020B0604020202020204" pitchFamily="34" charset="0"/>
              </a:rPr>
              <a:t>Assisted Water Quality Forecasting Platform for Optimized Decision Making in Water Supply </a:t>
            </a:r>
            <a:r>
              <a:rPr lang="en-US" b="1" cap="small" dirty="0" smtClean="0">
                <a:latin typeface="Arial" panose="020B0604020202020204" pitchFamily="34" charset="0"/>
                <a:ea typeface="Verdana" panose="020B0604030504040204" pitchFamily="34" charset="0"/>
                <a:cs typeface="Arial" panose="020B0604020202020204" pitchFamily="34" charset="0"/>
              </a:rPr>
              <a:t>Services</a:t>
            </a:r>
            <a:endParaRPr lang="en-US" b="1" cap="small" dirty="0">
              <a:latin typeface="Arial" panose="020B0604020202020204" pitchFamily="34" charset="0"/>
              <a:ea typeface="Verdana" panose="020B0604030504040204" pitchFamily="34" charset="0"/>
              <a:cs typeface="Arial" panose="020B0604020202020204" pitchFamily="34" charset="0"/>
            </a:endParaRPr>
          </a:p>
        </p:txBody>
      </p:sp>
      <p:pic>
        <p:nvPicPr>
          <p:cNvPr id="11" name="Picture 10"/>
          <p:cNvPicPr>
            <a:picLocks noChangeAspect="1"/>
          </p:cNvPicPr>
          <p:nvPr/>
        </p:nvPicPr>
        <p:blipFill>
          <a:blip r:embed="rId3"/>
          <a:stretch>
            <a:fillRect/>
          </a:stretch>
        </p:blipFill>
        <p:spPr>
          <a:xfrm>
            <a:off x="10192542" y="135219"/>
            <a:ext cx="1415143" cy="782491"/>
          </a:xfrm>
          <a:prstGeom prst="rect">
            <a:avLst/>
          </a:prstGeom>
        </p:spPr>
      </p:pic>
      <p:pic>
        <p:nvPicPr>
          <p:cNvPr id="2" name="Picture 1"/>
          <p:cNvPicPr>
            <a:picLocks noChangeAspect="1"/>
          </p:cNvPicPr>
          <p:nvPr/>
        </p:nvPicPr>
        <p:blipFill>
          <a:blip r:embed="rId4"/>
          <a:stretch>
            <a:fillRect/>
          </a:stretch>
        </p:blipFill>
        <p:spPr>
          <a:xfrm>
            <a:off x="1126382" y="1600893"/>
            <a:ext cx="4310162" cy="2586097"/>
          </a:xfrm>
          <a:prstGeom prst="rect">
            <a:avLst/>
          </a:prstGeom>
        </p:spPr>
      </p:pic>
      <p:pic>
        <p:nvPicPr>
          <p:cNvPr id="4" name="Picture 3"/>
          <p:cNvPicPr>
            <a:picLocks noChangeAspect="1"/>
          </p:cNvPicPr>
          <p:nvPr/>
        </p:nvPicPr>
        <p:blipFill>
          <a:blip r:embed="rId5"/>
          <a:stretch>
            <a:fillRect/>
          </a:stretch>
        </p:blipFill>
        <p:spPr>
          <a:xfrm>
            <a:off x="6361697" y="1478129"/>
            <a:ext cx="4762500" cy="2857500"/>
          </a:xfrm>
          <a:prstGeom prst="rect">
            <a:avLst/>
          </a:prstGeom>
        </p:spPr>
      </p:pic>
      <p:sp>
        <p:nvSpPr>
          <p:cNvPr id="12" name="Rectangle 11"/>
          <p:cNvSpPr/>
          <p:nvPr/>
        </p:nvSpPr>
        <p:spPr>
          <a:xfrm>
            <a:off x="1042850" y="4335629"/>
            <a:ext cx="4477226" cy="646331"/>
          </a:xfrm>
          <a:prstGeom prst="rect">
            <a:avLst/>
          </a:prstGeom>
        </p:spPr>
        <p:txBody>
          <a:bodyPr wrap="square">
            <a:spAutoFit/>
          </a:bodyPr>
          <a:lstStyle/>
          <a:p>
            <a:pPr algn="ctr"/>
            <a:r>
              <a:rPr lang="en-US" b="1" dirty="0"/>
              <a:t>Organization for the Development of Crete S.A. (OAK S.A.)</a:t>
            </a:r>
            <a:endParaRPr lang="en-US" b="1" dirty="0">
              <a:effectLst/>
            </a:endParaRPr>
          </a:p>
        </p:txBody>
      </p:sp>
      <p:sp>
        <p:nvSpPr>
          <p:cNvPr id="13" name="Rectangle 12"/>
          <p:cNvSpPr/>
          <p:nvPr/>
        </p:nvSpPr>
        <p:spPr>
          <a:xfrm>
            <a:off x="6361697" y="4746257"/>
            <a:ext cx="3658307" cy="664655"/>
          </a:xfrm>
          <a:prstGeom prst="rect">
            <a:avLst/>
          </a:prstGeom>
        </p:spPr>
        <p:txBody>
          <a:bodyPr wrap="square">
            <a:spAutoFit/>
          </a:bodyPr>
          <a:lstStyle/>
          <a:p>
            <a:pPr algn="ctr"/>
            <a:r>
              <a:rPr lang="it-IT" b="1" dirty="0"/>
              <a:t>Ente Acque della Sardegna (ENAS)</a:t>
            </a:r>
            <a:endParaRPr lang="it-IT" b="1" dirty="0">
              <a:effectLst/>
            </a:endParaRPr>
          </a:p>
        </p:txBody>
      </p:sp>
      <p:sp>
        <p:nvSpPr>
          <p:cNvPr id="14" name="Retângulo 8"/>
          <p:cNvSpPr/>
          <p:nvPr/>
        </p:nvSpPr>
        <p:spPr>
          <a:xfrm>
            <a:off x="306792" y="716137"/>
            <a:ext cx="7211607" cy="307777"/>
          </a:xfrm>
          <a:prstGeom prst="rect">
            <a:avLst/>
          </a:prstGeom>
        </p:spPr>
        <p:txBody>
          <a:bodyPr wrap="square">
            <a:spAutoFit/>
          </a:bodyPr>
          <a:lstStyle/>
          <a:p>
            <a:r>
              <a:rPr lang="en-US" sz="1400" b="1" dirty="0" smtClean="0">
                <a:latin typeface="Arial" panose="020B0604020202020204" pitchFamily="34" charset="0"/>
                <a:ea typeface="Verdana" panose="020B0604030504040204" pitchFamily="34" charset="0"/>
                <a:cs typeface="Arial" panose="020B0604020202020204" pitchFamily="34" charset="0"/>
              </a:rPr>
              <a:t>Our Show cases…</a:t>
            </a:r>
            <a:endParaRPr lang="en-US" sz="1400" i="1" dirty="0" smtClean="0"/>
          </a:p>
        </p:txBody>
      </p:sp>
      <p:pic>
        <p:nvPicPr>
          <p:cNvPr id="15" name="Picture 14"/>
          <p:cNvPicPr>
            <a:picLocks noChangeAspect="1"/>
          </p:cNvPicPr>
          <p:nvPr/>
        </p:nvPicPr>
        <p:blipFill>
          <a:blip r:embed="rId6"/>
          <a:stretch>
            <a:fillRect/>
          </a:stretch>
        </p:blipFill>
        <p:spPr>
          <a:xfrm>
            <a:off x="1617994" y="4924406"/>
            <a:ext cx="2938527" cy="646232"/>
          </a:xfrm>
          <a:prstGeom prst="rect">
            <a:avLst/>
          </a:prstGeom>
        </p:spPr>
      </p:pic>
      <p:pic>
        <p:nvPicPr>
          <p:cNvPr id="16" name="Picture 15"/>
          <p:cNvPicPr>
            <a:picLocks noChangeAspect="1"/>
          </p:cNvPicPr>
          <p:nvPr/>
        </p:nvPicPr>
        <p:blipFill>
          <a:blip r:embed="rId7"/>
          <a:stretch>
            <a:fillRect/>
          </a:stretch>
        </p:blipFill>
        <p:spPr>
          <a:xfrm>
            <a:off x="10214341" y="4442641"/>
            <a:ext cx="920576" cy="1310754"/>
          </a:xfrm>
          <a:prstGeom prst="rect">
            <a:avLst/>
          </a:prstGeom>
        </p:spPr>
      </p:pic>
      <p:sp>
        <p:nvSpPr>
          <p:cNvPr id="17" name="Retângulo 4"/>
          <p:cNvSpPr/>
          <p:nvPr/>
        </p:nvSpPr>
        <p:spPr>
          <a:xfrm rot="10800000" flipV="1">
            <a:off x="2069" y="5784411"/>
            <a:ext cx="12192000" cy="107288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Cambria" panose="02040503050406030204" pitchFamily="18" charset="0"/>
                <a:ea typeface="Cambria" panose="02040503050406030204" pitchFamily="18" charset="0"/>
              </a:rPr>
              <a:t>IWA World Water Congress &amp; Exhibition</a:t>
            </a:r>
          </a:p>
          <a:p>
            <a:pPr algn="r"/>
            <a:r>
              <a:rPr lang="en-US" sz="1400" dirty="0" smtClean="0">
                <a:latin typeface="Cambria" panose="02040503050406030204" pitchFamily="18" charset="0"/>
                <a:ea typeface="Cambria" panose="02040503050406030204" pitchFamily="18" charset="0"/>
              </a:rPr>
              <a:t>19</a:t>
            </a:r>
            <a:r>
              <a:rPr lang="en-US" sz="1400" baseline="30000" dirty="0" smtClean="0">
                <a:latin typeface="Cambria" panose="02040503050406030204" pitchFamily="18" charset="0"/>
                <a:ea typeface="Cambria" panose="02040503050406030204" pitchFamily="18" charset="0"/>
              </a:rPr>
              <a:t>th</a:t>
            </a:r>
            <a:r>
              <a:rPr lang="en-US" sz="1400" dirty="0" smtClean="0">
                <a:latin typeface="Cambria" panose="02040503050406030204" pitchFamily="18" charset="0"/>
                <a:ea typeface="Cambria" panose="02040503050406030204" pitchFamily="18" charset="0"/>
              </a:rPr>
              <a:t> September </a:t>
            </a:r>
            <a:r>
              <a:rPr lang="en-US" sz="1400" dirty="0">
                <a:latin typeface="Cambria" panose="02040503050406030204" pitchFamily="18" charset="0"/>
                <a:ea typeface="Cambria" panose="02040503050406030204" pitchFamily="18" charset="0"/>
              </a:rPr>
              <a:t>2018</a:t>
            </a:r>
          </a:p>
          <a:p>
            <a:pPr algn="r"/>
            <a:r>
              <a:rPr lang="en-US" sz="1400" dirty="0">
                <a:latin typeface="Cambria" panose="02040503050406030204" pitchFamily="18" charset="0"/>
                <a:ea typeface="Cambria" panose="02040503050406030204" pitchFamily="18" charset="0"/>
              </a:rPr>
              <a:t>Tokyo, Japan</a:t>
            </a:r>
            <a:endParaRPr lang="pt-PT" sz="1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598779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PWIW">
      <a:dk1>
        <a:srgbClr val="212322"/>
      </a:dk1>
      <a:lt1>
        <a:srgbClr val="F2F2F2"/>
      </a:lt1>
      <a:dk2>
        <a:srgbClr val="212322"/>
      </a:dk2>
      <a:lt2>
        <a:srgbClr val="E7E6E6"/>
      </a:lt2>
      <a:accent1>
        <a:srgbClr val="658D1B"/>
      </a:accent1>
      <a:accent2>
        <a:srgbClr val="87BE24"/>
      </a:accent2>
      <a:accent3>
        <a:srgbClr val="AEDF57"/>
      </a:accent3>
      <a:accent4>
        <a:srgbClr val="ED7D31"/>
      </a:accent4>
      <a:accent5>
        <a:srgbClr val="FFC000"/>
      </a:accent5>
      <a:accent6>
        <a:srgbClr val="A5A5A5"/>
      </a:accent6>
      <a:hlink>
        <a:srgbClr val="5B9BD5"/>
      </a:hlink>
      <a:folHlink>
        <a:srgbClr val="0563C1"/>
      </a:folHlink>
    </a:clrScheme>
    <a:fontScheme name="CMPEA">
      <a:majorFont>
        <a:latin typeface="Regular Bold"/>
        <a:ea typeface=""/>
        <a:cs typeface=""/>
      </a:majorFont>
      <a:minorFont>
        <a:latin typeface="Regular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20374</TotalTime>
  <Words>2068</Words>
  <Application>Microsoft Office PowerPoint</Application>
  <PresentationFormat>Widescreen</PresentationFormat>
  <Paragraphs>232</Paragraphs>
  <Slides>16</Slides>
  <Notes>16</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16</vt:i4>
      </vt:variant>
    </vt:vector>
  </HeadingPairs>
  <TitlesOfParts>
    <vt:vector size="30" baseType="lpstr">
      <vt:lpstr>ＭＳ Ｐゴシック</vt:lpstr>
      <vt:lpstr>Arial</vt:lpstr>
      <vt:lpstr>Calibri</vt:lpstr>
      <vt:lpstr>Calibri Light</vt:lpstr>
      <vt:lpstr>Cambria</vt:lpstr>
      <vt:lpstr>Corbel</vt:lpstr>
      <vt:lpstr>Regular Bold</vt:lpstr>
      <vt:lpstr>Regular Regular</vt:lpstr>
      <vt:lpstr>Segoe UI</vt:lpstr>
      <vt:lpstr>Segoe UI Light</vt:lpstr>
      <vt:lpstr>Times New Roman</vt:lpstr>
      <vt:lpstr>Verdana</vt:lpstr>
      <vt:lpstr>Tema do Office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Flavio Oliveira</dc:creator>
  <cp:lastModifiedBy>Hanno Fuhren</cp:lastModifiedBy>
  <cp:revision>478</cp:revision>
  <cp:lastPrinted>2018-09-18T07:21:19Z</cp:lastPrinted>
  <dcterms:created xsi:type="dcterms:W3CDTF">2017-03-06T16:16:52Z</dcterms:created>
  <dcterms:modified xsi:type="dcterms:W3CDTF">2018-09-28T09:35:03Z</dcterms:modified>
</cp:coreProperties>
</file>