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2" r:id="rId2"/>
    <p:sldId id="261" r:id="rId3"/>
    <p:sldId id="275" r:id="rId4"/>
    <p:sldId id="257" r:id="rId5"/>
    <p:sldId id="264" r:id="rId6"/>
    <p:sldId id="274" r:id="rId7"/>
    <p:sldId id="262" r:id="rId8"/>
    <p:sldId id="277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1CB"/>
    <a:srgbClr val="F27D7A"/>
    <a:srgbClr val="EC4844"/>
    <a:srgbClr val="384649"/>
    <a:srgbClr val="F9B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3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B0E7B-06B0-4FD4-9467-A73720A6785D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408BD-F532-4FD0-A276-B8F6B1699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5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4615-46DE-485C-BF48-C8863500AD87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9FA0-B419-44F8-91E5-6C793843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8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F5A3-6879-4386-97D7-C2C11B324654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9FA0-B419-44F8-91E5-6C793843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9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FE57-B0C1-42E2-B43E-08E5593B5F0B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9FA0-B419-44F8-91E5-6C793843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1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F5C0-52BB-4DEC-BA9A-84CE3A9F8E55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9FA0-B419-44F8-91E5-6C793843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6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799B5-4292-4C9F-8D01-AE1ECFAC1D1E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9FA0-B419-44F8-91E5-6C793843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7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C853-EA1C-4453-99ED-B51B4159502D}" type="datetime1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9FA0-B419-44F8-91E5-6C793843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7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5A89-A0FC-4FE2-B62D-91325A7C43D8}" type="datetime1">
              <a:rPr lang="en-US" smtClean="0"/>
              <a:t>7/16/2018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9FA0-B419-44F8-91E5-6C793843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3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7758-FA31-4909-A2DB-54639ACF4615}" type="datetime1">
              <a:rPr lang="en-US" smtClean="0"/>
              <a:t>7/16/2018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9FA0-B419-44F8-91E5-6C793843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18FB-9BB8-448A-990A-66052B516A71}" type="datetime1">
              <a:rPr lang="en-US" smtClean="0"/>
              <a:t>7/16/2018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9FA0-B419-44F8-91E5-6C793843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6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2C53-78A8-4547-89BE-A8A96399A929}" type="datetime1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9FA0-B419-44F8-91E5-6C793843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9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342E-4D68-4568-98AD-CB24627F8CE7}" type="datetime1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9FA0-B419-44F8-91E5-6C793843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6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8498-75A8-4DAD-A274-F6D1C80F1453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D9FA0-B419-44F8-91E5-6C793843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emf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g"/><Relationship Id="rId7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4.emf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pace-o-portal.eurodyn.com/port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180825"/>
            <a:ext cx="8829525" cy="4845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3" y="4386145"/>
            <a:ext cx="8829525" cy="2298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00373"/>
            <a:ext cx="9144000" cy="16503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34409" y="3823112"/>
            <a:ext cx="6040258" cy="1152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800" b="1" u="none" strike="noStrike" spc="0" baseline="0" dirty="0">
                <a:solidFill>
                  <a:srgbClr val="4179CF"/>
                </a:solidFill>
                <a:latin typeface="Corbel"/>
                <a:cs typeface="Corbel"/>
              </a:rPr>
              <a:t>Early Warning </a:t>
            </a:r>
            <a:r>
              <a:rPr lang="en-US" sz="2800" b="1" u="none" strike="noStrike" spc="0" baseline="0" dirty="0" smtClean="0">
                <a:solidFill>
                  <a:srgbClr val="4179CF"/>
                </a:solidFill>
                <a:latin typeface="Corbel"/>
                <a:cs typeface="Corbel"/>
              </a:rPr>
              <a:t>System</a:t>
            </a:r>
          </a:p>
          <a:p>
            <a:pPr marL="0" algn="ctr" rtl="0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800" b="1" u="none" strike="noStrike" spc="0" baseline="0" dirty="0" smtClean="0">
                <a:solidFill>
                  <a:srgbClr val="4179CF"/>
                </a:solidFill>
                <a:latin typeface="Corbel"/>
                <a:cs typeface="Corbel"/>
              </a:rPr>
              <a:t>(EWS</a:t>
            </a:r>
            <a:r>
              <a:rPr lang="en-US" sz="2800" b="1" u="none" strike="noStrike" spc="0" baseline="0" dirty="0">
                <a:solidFill>
                  <a:srgbClr val="4179CF"/>
                </a:solidFill>
                <a:latin typeface="Corbel"/>
                <a:cs typeface="Corbel"/>
              </a:rPr>
              <a:t>)</a:t>
            </a:r>
            <a:endParaRPr lang="en-US" sz="2800" b="1" dirty="0">
              <a:solidFill>
                <a:srgbClr val="4179CF"/>
              </a:solidFill>
              <a:latin typeface="Corbel"/>
              <a:cs typeface="Corbe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333" y="271849"/>
            <a:ext cx="882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169333" y="392055"/>
            <a:ext cx="8829525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2000" b="1" dirty="0">
                <a:solidFill>
                  <a:schemeClr val="bg1"/>
                </a:solidFill>
                <a:latin typeface="Corbel"/>
                <a:cs typeface="Corbel"/>
              </a:rPr>
              <a:t>SPACE-O </a:t>
            </a:r>
            <a:endParaRPr lang="el-GR" sz="2000" b="1" dirty="0">
              <a:solidFill>
                <a:schemeClr val="bg1"/>
              </a:solidFill>
              <a:latin typeface="Corbel"/>
              <a:cs typeface="Corbel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2000" b="1" dirty="0">
                <a:solidFill>
                  <a:schemeClr val="bg1"/>
                </a:solidFill>
                <a:latin typeface="Corbel"/>
                <a:cs typeface="Corbel"/>
              </a:rPr>
              <a:t>Workshop on using Water Quality Forecasting in Decision Making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2000" b="1" dirty="0">
                <a:solidFill>
                  <a:schemeClr val="bg1"/>
                </a:solidFill>
                <a:latin typeface="Corbel"/>
                <a:cs typeface="Corbel"/>
              </a:rPr>
              <a:t>Singapore, July 10</a:t>
            </a:r>
            <a:r>
              <a:rPr lang="en-US" sz="2000" b="1" baseline="30000" dirty="0">
                <a:solidFill>
                  <a:schemeClr val="bg1"/>
                </a:solidFill>
                <a:latin typeface="Corbel"/>
                <a:cs typeface="Corbel"/>
              </a:rPr>
              <a:t>th</a:t>
            </a:r>
            <a:r>
              <a:rPr lang="en-US" sz="2000" b="1" dirty="0">
                <a:solidFill>
                  <a:schemeClr val="bg1"/>
                </a:solidFill>
                <a:latin typeface="Corbel"/>
                <a:cs typeface="Corbel"/>
              </a:rPr>
              <a:t> 2018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="" xmlns:a16="http://schemas.microsoft.com/office/drawing/2014/main" id="{721DA994-EF48-46D5-AA95-64CB3CDCF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9FA0-B419-44F8-91E5-6C7938435F5B}" type="slidenum">
              <a:rPr lang="en-US" smtClean="0"/>
              <a:t>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2925" y="5535254"/>
            <a:ext cx="1875706" cy="64633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Evangelos ROMAS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EMVIS SA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72" y="366247"/>
            <a:ext cx="4396237" cy="708518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0F81CB"/>
                </a:solidFill>
                <a:latin typeface="Corbel" panose="020B0503020204020204" pitchFamily="34" charset="0"/>
              </a:rPr>
              <a:t>Early Warning System - EWS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662" y="366247"/>
            <a:ext cx="1061357" cy="586868"/>
          </a:xfrm>
          <a:prstGeom prst="rect">
            <a:avLst/>
          </a:prstGeom>
        </p:spPr>
      </p:pic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268A03EC-47E4-4DE4-8E7C-46D9C4E5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9FA0-B419-44F8-91E5-6C7938435F5B}" type="slidenum">
              <a:rPr lang="en-US" sz="1400" smtClean="0">
                <a:solidFill>
                  <a:srgbClr val="384649"/>
                </a:solidFill>
                <a:latin typeface="Corbel" panose="020B0503020204020204" pitchFamily="34" charset="0"/>
              </a:rPr>
              <a:t>2</a:t>
            </a:fld>
            <a:endParaRPr lang="en-US" sz="1400" dirty="0">
              <a:solidFill>
                <a:srgbClr val="384649"/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CB4EEA9-BB3C-4BC1-9C6B-67442EA98044}"/>
              </a:ext>
            </a:extLst>
          </p:cNvPr>
          <p:cNvSpPr txBox="1"/>
          <p:nvPr/>
        </p:nvSpPr>
        <p:spPr>
          <a:xfrm>
            <a:off x="665072" y="1256231"/>
            <a:ext cx="79589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84649"/>
                </a:solidFill>
                <a:latin typeface="Corbel" panose="020B0503020204020204" pitchFamily="34" charset="0"/>
              </a:rPr>
              <a:t>The EWS </a:t>
            </a:r>
            <a:r>
              <a:rPr lang="en-US" b="1" i="1" dirty="0">
                <a:solidFill>
                  <a:srgbClr val="384649"/>
                </a:solidFill>
                <a:latin typeface="Corbel" panose="020B0503020204020204" pitchFamily="34" charset="0"/>
              </a:rPr>
              <a:t>aims</a:t>
            </a:r>
            <a:r>
              <a:rPr lang="en-US" dirty="0">
                <a:solidFill>
                  <a:srgbClr val="384649"/>
                </a:solidFill>
                <a:latin typeface="Corbel" panose="020B0503020204020204" pitchFamily="34" charset="0"/>
              </a:rPr>
              <a:t>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84649"/>
                </a:solidFill>
                <a:latin typeface="Corbel" panose="020B0503020204020204" pitchFamily="34" charset="0"/>
              </a:rPr>
              <a:t>interpret forecasts in readily comprehensible warnings that can be coupled with specific action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84649"/>
                </a:solidFill>
                <a:latin typeface="Corbel" panose="020B0503020204020204" pitchFamily="34" charset="0"/>
              </a:rPr>
              <a:t>enhance the resilience and the adaptive capacity of water reservoir managers and water utility 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84649"/>
                </a:solidFill>
                <a:latin typeface="Corbel" panose="020B0503020204020204" pitchFamily="34" charset="0"/>
              </a:rPr>
              <a:t>mitigate of the impact of potentially harmful algae blooms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CB4EEA9-BB3C-4BC1-9C6B-67442EA98044}"/>
              </a:ext>
            </a:extLst>
          </p:cNvPr>
          <p:cNvSpPr txBox="1"/>
          <p:nvPr/>
        </p:nvSpPr>
        <p:spPr>
          <a:xfrm>
            <a:off x="665071" y="3081588"/>
            <a:ext cx="795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84649"/>
                </a:solidFill>
                <a:latin typeface="Corbel" panose="020B0503020204020204" pitchFamily="34" charset="0"/>
              </a:rPr>
              <a:t>Keep </a:t>
            </a:r>
            <a:r>
              <a:rPr lang="en-US" dirty="0" smtClean="0">
                <a:solidFill>
                  <a:srgbClr val="384649"/>
                </a:solidFill>
                <a:latin typeface="Corbel" panose="020B0503020204020204" pitchFamily="34" charset="0"/>
              </a:rPr>
              <a:t>it simple</a:t>
            </a:r>
            <a:endParaRPr lang="en-US" sz="16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8" name="Rounded Rectangle 1">
            <a:extLst>
              <a:ext uri="{FF2B5EF4-FFF2-40B4-BE49-F238E27FC236}">
                <a16:creationId xmlns="" xmlns:a16="http://schemas.microsoft.com/office/drawing/2014/main" id="{1087734B-629B-4513-AD16-DF6E60382829}"/>
              </a:ext>
            </a:extLst>
          </p:cNvPr>
          <p:cNvSpPr/>
          <p:nvPr/>
        </p:nvSpPr>
        <p:spPr>
          <a:xfrm>
            <a:off x="1137720" y="3977214"/>
            <a:ext cx="215900" cy="2159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ounded Rectangle 4">
            <a:extLst>
              <a:ext uri="{FF2B5EF4-FFF2-40B4-BE49-F238E27FC236}">
                <a16:creationId xmlns="" xmlns:a16="http://schemas.microsoft.com/office/drawing/2014/main" id="{E370B84F-2554-4A72-ABDE-AB0F72874F03}"/>
              </a:ext>
            </a:extLst>
          </p:cNvPr>
          <p:cNvSpPr/>
          <p:nvPr/>
        </p:nvSpPr>
        <p:spPr>
          <a:xfrm>
            <a:off x="1483709" y="3977214"/>
            <a:ext cx="215900" cy="2159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ounded Rectangle 5">
            <a:extLst>
              <a:ext uri="{FF2B5EF4-FFF2-40B4-BE49-F238E27FC236}">
                <a16:creationId xmlns="" xmlns:a16="http://schemas.microsoft.com/office/drawing/2014/main" id="{7D602644-61E8-4DB9-9E0D-FED5E3908361}"/>
              </a:ext>
            </a:extLst>
          </p:cNvPr>
          <p:cNvSpPr/>
          <p:nvPr/>
        </p:nvSpPr>
        <p:spPr>
          <a:xfrm>
            <a:off x="2871784" y="3976246"/>
            <a:ext cx="215900" cy="2159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ounded Rectangle 1">
            <a:extLst>
              <a:ext uri="{FF2B5EF4-FFF2-40B4-BE49-F238E27FC236}">
                <a16:creationId xmlns="" xmlns:a16="http://schemas.microsoft.com/office/drawing/2014/main" id="{1087734B-629B-4513-AD16-DF6E60382829}"/>
              </a:ext>
            </a:extLst>
          </p:cNvPr>
          <p:cNvSpPr/>
          <p:nvPr/>
        </p:nvSpPr>
        <p:spPr>
          <a:xfrm>
            <a:off x="791731" y="3976098"/>
            <a:ext cx="215900" cy="2159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ounded Rectangle 1">
            <a:extLst>
              <a:ext uri="{FF2B5EF4-FFF2-40B4-BE49-F238E27FC236}">
                <a16:creationId xmlns="" xmlns:a16="http://schemas.microsoft.com/office/drawing/2014/main" id="{1087734B-629B-4513-AD16-DF6E60382829}"/>
              </a:ext>
            </a:extLst>
          </p:cNvPr>
          <p:cNvSpPr/>
          <p:nvPr/>
        </p:nvSpPr>
        <p:spPr>
          <a:xfrm>
            <a:off x="2179806" y="3976098"/>
            <a:ext cx="215900" cy="2159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ounded Rectangle 4">
            <a:extLst>
              <a:ext uri="{FF2B5EF4-FFF2-40B4-BE49-F238E27FC236}">
                <a16:creationId xmlns="" xmlns:a16="http://schemas.microsoft.com/office/drawing/2014/main" id="{E370B84F-2554-4A72-ABDE-AB0F72874F03}"/>
              </a:ext>
            </a:extLst>
          </p:cNvPr>
          <p:cNvSpPr/>
          <p:nvPr/>
        </p:nvSpPr>
        <p:spPr>
          <a:xfrm>
            <a:off x="2525795" y="3976098"/>
            <a:ext cx="215900" cy="2159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ounded Rectangle 1">
            <a:extLst>
              <a:ext uri="{FF2B5EF4-FFF2-40B4-BE49-F238E27FC236}">
                <a16:creationId xmlns="" xmlns:a16="http://schemas.microsoft.com/office/drawing/2014/main" id="{1087734B-629B-4513-AD16-DF6E60382829}"/>
              </a:ext>
            </a:extLst>
          </p:cNvPr>
          <p:cNvSpPr/>
          <p:nvPr/>
        </p:nvSpPr>
        <p:spPr>
          <a:xfrm>
            <a:off x="1833817" y="3974982"/>
            <a:ext cx="215900" cy="2159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ounded Rectangle 1">
            <a:extLst>
              <a:ext uri="{FF2B5EF4-FFF2-40B4-BE49-F238E27FC236}">
                <a16:creationId xmlns="" xmlns:a16="http://schemas.microsoft.com/office/drawing/2014/main" id="{1087734B-629B-4513-AD16-DF6E60382829}"/>
              </a:ext>
            </a:extLst>
          </p:cNvPr>
          <p:cNvSpPr/>
          <p:nvPr/>
        </p:nvSpPr>
        <p:spPr>
          <a:xfrm>
            <a:off x="3217773" y="3975048"/>
            <a:ext cx="215900" cy="2159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ounded Rectangle 4">
            <a:extLst>
              <a:ext uri="{FF2B5EF4-FFF2-40B4-BE49-F238E27FC236}">
                <a16:creationId xmlns="" xmlns:a16="http://schemas.microsoft.com/office/drawing/2014/main" id="{E370B84F-2554-4A72-ABDE-AB0F72874F03}"/>
              </a:ext>
            </a:extLst>
          </p:cNvPr>
          <p:cNvSpPr/>
          <p:nvPr/>
        </p:nvSpPr>
        <p:spPr>
          <a:xfrm>
            <a:off x="3563762" y="3975048"/>
            <a:ext cx="215900" cy="2159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4316" y="4625313"/>
            <a:ext cx="5950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384649"/>
                </a:solidFill>
                <a:latin typeface="Corbel" panose="020B0503020204020204" pitchFamily="34" charset="0"/>
              </a:rPr>
              <a:t>Day 1</a:t>
            </a:r>
            <a:endParaRPr lang="el-GR" sz="1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899681" y="4305600"/>
            <a:ext cx="0" cy="36000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5536" y="4853024"/>
            <a:ext cx="61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384649"/>
                </a:solidFill>
                <a:latin typeface="Corbel" panose="020B0503020204020204" pitchFamily="34" charset="0"/>
              </a:rPr>
              <a:t>Day 2</a:t>
            </a:r>
            <a:endParaRPr lang="el-GR" sz="1400" dirty="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238101" y="4305600"/>
            <a:ext cx="0" cy="566111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105388" y="5059135"/>
            <a:ext cx="61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384649"/>
                </a:solidFill>
                <a:latin typeface="Corbel" panose="020B0503020204020204" pitchFamily="34" charset="0"/>
              </a:rPr>
              <a:t>Day 3</a:t>
            </a:r>
            <a:endParaRPr lang="el-GR" sz="1400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577954" y="4312828"/>
            <a:ext cx="0" cy="79200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200024" y="5609101"/>
            <a:ext cx="61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384649"/>
                </a:solidFill>
                <a:latin typeface="Corbel" panose="020B0503020204020204" pitchFamily="34" charset="0"/>
              </a:rPr>
              <a:t>Day 9</a:t>
            </a:r>
            <a:endParaRPr lang="el-GR" sz="1400" dirty="0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3672590" y="4305600"/>
            <a:ext cx="0" cy="1349194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19690" y="3470826"/>
            <a:ext cx="1728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orbel" panose="020B0503020204020204" pitchFamily="34" charset="0"/>
              </a:rPr>
              <a:t>Use</a:t>
            </a:r>
            <a:r>
              <a:rPr lang="en-US" dirty="0" smtClean="0">
                <a:solidFill>
                  <a:srgbClr val="384649"/>
                </a:solidFill>
                <a:latin typeface="Corbel" panose="020B0503020204020204" pitchFamily="34" charset="0"/>
              </a:rPr>
              <a:t> </a:t>
            </a:r>
            <a:r>
              <a:rPr lang="en-US" dirty="0">
                <a:solidFill>
                  <a:srgbClr val="FFC000"/>
                </a:solidFill>
                <a:latin typeface="Corbel" panose="020B0503020204020204" pitchFamily="34" charset="0"/>
              </a:rPr>
              <a:t>color</a:t>
            </a:r>
            <a:r>
              <a:rPr lang="en-US" dirty="0">
                <a:solidFill>
                  <a:srgbClr val="384649"/>
                </a:solidFill>
                <a:latin typeface="Corbel" panose="020B0503020204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rbel" panose="020B0503020204020204" pitchFamily="34" charset="0"/>
              </a:rPr>
              <a:t>scales</a:t>
            </a:r>
            <a:endParaRPr lang="en-US" sz="16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0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/>
      <p:bldP spid="21" grpId="0"/>
      <p:bldP spid="24" grpId="0"/>
      <p:bldP spid="30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0261"/>
          <a:stretch/>
        </p:blipFill>
        <p:spPr>
          <a:xfrm>
            <a:off x="707042" y="1009961"/>
            <a:ext cx="5141359" cy="3069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72" y="366247"/>
            <a:ext cx="4396237" cy="708518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0F81CB"/>
                </a:solidFill>
                <a:latin typeface="Corbel" panose="020B0503020204020204" pitchFamily="34" charset="0"/>
              </a:rPr>
              <a:t>Early Warning System - EWS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662" y="366247"/>
            <a:ext cx="1061357" cy="5868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22737" y="1637682"/>
            <a:ext cx="2308787" cy="3954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3945926" y="1821932"/>
            <a:ext cx="2298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Different users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0800000">
            <a:off x="3484607" y="1736457"/>
            <a:ext cx="461319" cy="207987"/>
          </a:xfrm>
          <a:prstGeom prst="rightArrow">
            <a:avLst/>
          </a:prstGeom>
          <a:solidFill>
            <a:srgbClr val="F27D7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165275" y="5463919"/>
            <a:ext cx="2881222" cy="1245305"/>
          </a:xfrm>
          <a:ln w="19050">
            <a:noFill/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u="sng" dirty="0">
                <a:solidFill>
                  <a:srgbClr val="0F81CB"/>
                </a:solidFill>
                <a:latin typeface="Corbel" panose="020B0503020204020204" pitchFamily="34" charset="0"/>
              </a:rPr>
              <a:t>Algal bloom potential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384649"/>
                </a:solidFill>
                <a:latin typeface="Corbel" panose="020B0503020204020204" pitchFamily="34" charset="0"/>
              </a:rPr>
              <a:t>Chlorophyll-a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384649"/>
                </a:solidFill>
                <a:latin typeface="Corbel" panose="020B0503020204020204" pitchFamily="34" charset="0"/>
              </a:rPr>
              <a:t>Cyanobacteria biovolume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384649"/>
                </a:solidFill>
                <a:latin typeface="Corbel" panose="020B0503020204020204" pitchFamily="34" charset="0"/>
              </a:rPr>
              <a:t>Evenness index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rgbClr val="384649"/>
                </a:solidFill>
                <a:latin typeface="Corbel" panose="020B0503020204020204" pitchFamily="34" charset="0"/>
              </a:rPr>
              <a:t>Bloom intensification index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37E4D61-5914-4AA3-A232-545755A6FF65}"/>
              </a:ext>
            </a:extLst>
          </p:cNvPr>
          <p:cNvSpPr txBox="1"/>
          <p:nvPr/>
        </p:nvSpPr>
        <p:spPr>
          <a:xfrm>
            <a:off x="2686565" y="4285719"/>
            <a:ext cx="355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384649"/>
                </a:solidFill>
                <a:latin typeface="Corbel" panose="020B0503020204020204" pitchFamily="34" charset="0"/>
              </a:rPr>
              <a:t>4 </a:t>
            </a:r>
            <a:r>
              <a:rPr lang="en-US" b="1" i="1" dirty="0">
                <a:solidFill>
                  <a:srgbClr val="384649"/>
                </a:solidFill>
                <a:latin typeface="Corbel" panose="020B0503020204020204" pitchFamily="34" charset="0"/>
              </a:rPr>
              <a:t>types </a:t>
            </a:r>
            <a:r>
              <a:rPr lang="en-US" dirty="0">
                <a:solidFill>
                  <a:srgbClr val="384649"/>
                </a:solidFill>
                <a:latin typeface="Corbel" panose="020B0503020204020204" pitchFamily="34" charset="0"/>
              </a:rPr>
              <a:t>of early warnings are issued</a:t>
            </a:r>
          </a:p>
        </p:txBody>
      </p:sp>
      <p:sp>
        <p:nvSpPr>
          <p:cNvPr id="21" name="Ορθογώνιο 7">
            <a:extLst>
              <a:ext uri="{FF2B5EF4-FFF2-40B4-BE49-F238E27FC236}">
                <a16:creationId xmlns="" xmlns:a16="http://schemas.microsoft.com/office/drawing/2014/main" id="{CC3618C4-EEFF-4A60-838A-1D6567F76B57}"/>
              </a:ext>
            </a:extLst>
          </p:cNvPr>
          <p:cNvSpPr/>
          <p:nvPr/>
        </p:nvSpPr>
        <p:spPr>
          <a:xfrm>
            <a:off x="5061308" y="5527835"/>
            <a:ext cx="3194728" cy="1077218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rgbClr val="0F81CB"/>
                </a:solidFill>
                <a:latin typeface="Corbel" panose="020B0503020204020204" pitchFamily="34" charset="0"/>
              </a:rPr>
              <a:t>Stratification and mixing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84649"/>
                </a:solidFill>
                <a:latin typeface="Corbel" panose="020B0503020204020204" pitchFamily="34" charset="0"/>
              </a:rPr>
              <a:t>Thermocline depth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84649"/>
                </a:solidFill>
                <a:latin typeface="Corbel" panose="020B0503020204020204" pitchFamily="34" charset="0"/>
              </a:rPr>
              <a:t>Schmidt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84649"/>
                </a:solidFill>
                <a:latin typeface="Corbel" panose="020B0503020204020204" pitchFamily="34" charset="0"/>
              </a:rPr>
              <a:t>Wedderburn and lake numbers</a:t>
            </a:r>
          </a:p>
        </p:txBody>
      </p:sp>
      <p:sp>
        <p:nvSpPr>
          <p:cNvPr id="22" name="Ορθογώνιο 9">
            <a:extLst>
              <a:ext uri="{FF2B5EF4-FFF2-40B4-BE49-F238E27FC236}">
                <a16:creationId xmlns="" xmlns:a16="http://schemas.microsoft.com/office/drawing/2014/main" id="{9E699BCC-0C36-47E4-A12A-918659400CCC}"/>
              </a:ext>
            </a:extLst>
          </p:cNvPr>
          <p:cNvSpPr/>
          <p:nvPr/>
        </p:nvSpPr>
        <p:spPr>
          <a:xfrm>
            <a:off x="114007" y="4856167"/>
            <a:ext cx="3069627" cy="83099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rgbClr val="0F81CB"/>
                </a:solidFill>
                <a:latin typeface="Corbel" panose="020B0503020204020204" pitchFamily="34" charset="0"/>
              </a:rPr>
              <a:t>Physicochemical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84649"/>
                </a:solidFill>
                <a:latin typeface="Corbel" panose="020B0503020204020204" pitchFamily="34" charset="0"/>
              </a:rPr>
              <a:t>NO</a:t>
            </a:r>
            <a:r>
              <a:rPr lang="en-US" sz="1600" baseline="-25000" dirty="0">
                <a:solidFill>
                  <a:srgbClr val="384649"/>
                </a:solidFill>
                <a:latin typeface="Corbel" panose="020B0503020204020204" pitchFamily="34" charset="0"/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84649"/>
                </a:solidFill>
                <a:latin typeface="Corbel" panose="020B0503020204020204" pitchFamily="34" charset="0"/>
              </a:rPr>
              <a:t>Turbidity</a:t>
            </a:r>
          </a:p>
        </p:txBody>
      </p:sp>
      <p:pic>
        <p:nvPicPr>
          <p:cNvPr id="23" name="Γραφικό 10" descr="Βέλος: Αριστερόστροφη καμπύλη">
            <a:extLst>
              <a:ext uri="{FF2B5EF4-FFF2-40B4-BE49-F238E27FC236}">
                <a16:creationId xmlns="" xmlns:a16="http://schemas.microsoft.com/office/drawing/2014/main" id="{10183D2F-C877-4992-89D1-6861605A5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664034">
            <a:off x="2143674" y="4329943"/>
            <a:ext cx="549207" cy="549207"/>
          </a:xfrm>
          <a:prstGeom prst="rect">
            <a:avLst/>
          </a:prstGeom>
        </p:spPr>
      </p:pic>
      <p:pic>
        <p:nvPicPr>
          <p:cNvPr id="24" name="Γραφικό 13" descr="Βέλος: Ευθύγραμμο">
            <a:extLst>
              <a:ext uri="{FF2B5EF4-FFF2-40B4-BE49-F238E27FC236}">
                <a16:creationId xmlns="" xmlns:a16="http://schemas.microsoft.com/office/drawing/2014/main" id="{BAB73787-DD39-4D60-A300-5A454BB633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044768">
            <a:off x="4706810" y="4630221"/>
            <a:ext cx="708997" cy="708997"/>
          </a:xfrm>
          <a:prstGeom prst="rect">
            <a:avLst/>
          </a:prstGeom>
        </p:spPr>
      </p:pic>
      <p:pic>
        <p:nvPicPr>
          <p:cNvPr id="25" name="Γραφικό 15" descr="Βέλος: Δεξιόστροφη καμπύλη">
            <a:extLst>
              <a:ext uri="{FF2B5EF4-FFF2-40B4-BE49-F238E27FC236}">
                <a16:creationId xmlns="" xmlns:a16="http://schemas.microsoft.com/office/drawing/2014/main" id="{E7244081-C019-4F1C-A409-9AEDC51424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9435708">
            <a:off x="6266980" y="4343582"/>
            <a:ext cx="512634" cy="512634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 rot="10800000">
            <a:off x="3484606" y="2097182"/>
            <a:ext cx="461319" cy="207987"/>
          </a:xfrm>
          <a:prstGeom prst="rightArrow">
            <a:avLst/>
          </a:prstGeom>
          <a:solidFill>
            <a:srgbClr val="F27D7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TextBox 27"/>
          <p:cNvSpPr txBox="1"/>
          <p:nvPr/>
        </p:nvSpPr>
        <p:spPr>
          <a:xfrm>
            <a:off x="3945925" y="2203959"/>
            <a:ext cx="2298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Meteorological forcing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22736" y="2078745"/>
            <a:ext cx="2448000" cy="25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Rectangle 32"/>
          <p:cNvSpPr/>
          <p:nvPr/>
        </p:nvSpPr>
        <p:spPr>
          <a:xfrm>
            <a:off x="837260" y="1637682"/>
            <a:ext cx="456082" cy="3954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Ορθογώνιο 7">
            <a:extLst>
              <a:ext uri="{FF2B5EF4-FFF2-40B4-BE49-F238E27FC236}">
                <a16:creationId xmlns="" xmlns:a16="http://schemas.microsoft.com/office/drawing/2014/main" id="{CC3618C4-EEFF-4A60-838A-1D6567F76B57}"/>
              </a:ext>
            </a:extLst>
          </p:cNvPr>
          <p:cNvSpPr/>
          <p:nvPr/>
        </p:nvSpPr>
        <p:spPr>
          <a:xfrm>
            <a:off x="6730177" y="4553832"/>
            <a:ext cx="2740445" cy="1077218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1600" u="sng" dirty="0" smtClean="0">
                <a:solidFill>
                  <a:srgbClr val="0F81CB"/>
                </a:solidFill>
                <a:latin typeface="Corbel" panose="020B0503020204020204" pitchFamily="34" charset="0"/>
              </a:rPr>
              <a:t>Hydrology</a:t>
            </a:r>
            <a:endParaRPr lang="en-US" sz="1600" u="sng" dirty="0">
              <a:solidFill>
                <a:srgbClr val="0F81CB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84649"/>
                </a:solidFill>
                <a:latin typeface="Corbel" panose="020B0503020204020204" pitchFamily="34" charset="0"/>
              </a:rPr>
              <a:t>Comparison of river discharges with critical thresholds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l="740" t="23526"/>
          <a:stretch/>
        </p:blipFill>
        <p:spPr>
          <a:xfrm>
            <a:off x="708336" y="3216940"/>
            <a:ext cx="2520000" cy="87303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27396" y="2368653"/>
            <a:ext cx="2448000" cy="16745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" name="Γραφικό 13" descr="Βέλος: Ευθύγραμμο">
            <a:extLst>
              <a:ext uri="{FF2B5EF4-FFF2-40B4-BE49-F238E27FC236}">
                <a16:creationId xmlns="" xmlns:a16="http://schemas.microsoft.com/office/drawing/2014/main" id="{BAB73787-DD39-4D60-A300-5A454BB633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191443">
            <a:off x="3281846" y="4655292"/>
            <a:ext cx="708997" cy="70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2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/>
      <p:bldP spid="17" grpId="0" animBg="1"/>
      <p:bldP spid="19" grpId="0"/>
      <p:bldP spid="20" grpId="0"/>
      <p:bldP spid="21" grpId="0"/>
      <p:bldP spid="22" grpId="0"/>
      <p:bldP spid="27" grpId="0" animBg="1"/>
      <p:bldP spid="28" grpId="0"/>
      <p:bldP spid="31" grpId="0" animBg="1"/>
      <p:bldP spid="31" grpId="1" animBg="1"/>
      <p:bldP spid="33" grpId="0" animBg="1"/>
      <p:bldP spid="29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65" y="407710"/>
            <a:ext cx="4399772" cy="535524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0F81CB"/>
                </a:solidFill>
                <a:latin typeface="Corbel" panose="020B0503020204020204" pitchFamily="34" charset="0"/>
              </a:rPr>
              <a:t>Physicochemical parameters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19047" y="1014631"/>
            <a:ext cx="3868340" cy="365104"/>
          </a:xfrm>
        </p:spPr>
        <p:txBody>
          <a:bodyPr>
            <a:normAutofit/>
          </a:bodyPr>
          <a:lstStyle/>
          <a:p>
            <a:r>
              <a:rPr lang="en-US" sz="1800" u="sng" dirty="0">
                <a:solidFill>
                  <a:srgbClr val="384649"/>
                </a:solidFill>
                <a:latin typeface="Corbel" panose="020B0503020204020204" pitchFamily="34" charset="0"/>
              </a:rPr>
              <a:t>Nitrate concentrations</a:t>
            </a:r>
            <a:endParaRPr lang="en-US" sz="1800" dirty="0">
              <a:solidFill>
                <a:srgbClr val="384649"/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19047" y="3590808"/>
            <a:ext cx="1431838" cy="289853"/>
          </a:xfrm>
        </p:spPr>
        <p:txBody>
          <a:bodyPr>
            <a:noAutofit/>
          </a:bodyPr>
          <a:lstStyle/>
          <a:p>
            <a:r>
              <a:rPr lang="en-US" sz="1800" u="sng" dirty="0">
                <a:solidFill>
                  <a:srgbClr val="384649"/>
                </a:solidFill>
                <a:latin typeface="Corbel" panose="020B0503020204020204" pitchFamily="34" charset="0"/>
              </a:rPr>
              <a:t>Turbidity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112" y="382038"/>
            <a:ext cx="1061357" cy="586868"/>
          </a:xfrm>
          <a:prstGeom prst="rect">
            <a:avLst/>
          </a:prstGeom>
        </p:spPr>
      </p:pic>
      <p:sp>
        <p:nvSpPr>
          <p:cNvPr id="3" name="Θέση αριθμού διαφάνειας 2">
            <a:extLst>
              <a:ext uri="{FF2B5EF4-FFF2-40B4-BE49-F238E27FC236}">
                <a16:creationId xmlns="" xmlns:a16="http://schemas.microsoft.com/office/drawing/2014/main" id="{3A3DB64C-9324-4556-BCCD-45A46EFF1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9FA0-B419-44F8-91E5-6C7938435F5B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17" name="Πίνακας 16">
            <a:extLst>
              <a:ext uri="{FF2B5EF4-FFF2-40B4-BE49-F238E27FC236}">
                <a16:creationId xmlns="" xmlns:a16="http://schemas.microsoft.com/office/drawing/2014/main" id="{ED7E321C-243B-473A-9C10-D70ED7E3E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810289"/>
              </p:ext>
            </p:extLst>
          </p:nvPr>
        </p:nvGraphicFramePr>
        <p:xfrm>
          <a:off x="472983" y="2200990"/>
          <a:ext cx="8096303" cy="108013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09604">
                  <a:extLst>
                    <a:ext uri="{9D8B030D-6E8A-4147-A177-3AD203B41FA5}">
                      <a16:colId xmlns="" xmlns:a16="http://schemas.microsoft.com/office/drawing/2014/main" val="2305845123"/>
                    </a:ext>
                  </a:extLst>
                </a:gridCol>
                <a:gridCol w="7486699">
                  <a:extLst>
                    <a:ext uri="{9D8B030D-6E8A-4147-A177-3AD203B41FA5}">
                      <a16:colId xmlns="" xmlns:a16="http://schemas.microsoft.com/office/drawing/2014/main" val="1440774569"/>
                    </a:ext>
                  </a:extLst>
                </a:gridCol>
              </a:tblGrid>
              <a:tr h="360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384649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400" b="0" baseline="-25000" dirty="0">
                          <a:solidFill>
                            <a:srgbClr val="384649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b="0" dirty="0">
                          <a:solidFill>
                            <a:srgbClr val="384649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remains below 25 mg/l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3435459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rgbClr val="384649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400" b="0" kern="1200" baseline="-25000" dirty="0">
                          <a:solidFill>
                            <a:srgbClr val="384649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b="0" kern="1200" dirty="0">
                          <a:solidFill>
                            <a:srgbClr val="384649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exceeds 25 mg/l, but still remains below the maximum allowable concentration of the DWD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13343520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NO</a:t>
                      </a:r>
                      <a:r>
                        <a:rPr lang="en-US" sz="1400" kern="1200" baseline="-25000" dirty="0">
                          <a:solidFill>
                            <a:srgbClr val="333333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kern="1200" dirty="0">
                          <a:solidFill>
                            <a:srgbClr val="333333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surpasses the maximum allowable concentration of the DWD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89259993"/>
                  </a:ext>
                </a:extLst>
              </a:tr>
            </a:tbl>
          </a:graphicData>
        </a:graphic>
      </p:graphicFrame>
      <p:sp>
        <p:nvSpPr>
          <p:cNvPr id="18" name="Rounded Rectangle 1">
            <a:extLst>
              <a:ext uri="{FF2B5EF4-FFF2-40B4-BE49-F238E27FC236}">
                <a16:creationId xmlns="" xmlns:a16="http://schemas.microsoft.com/office/drawing/2014/main" id="{1087734B-629B-4513-AD16-DF6E60382829}"/>
              </a:ext>
            </a:extLst>
          </p:cNvPr>
          <p:cNvSpPr/>
          <p:nvPr/>
        </p:nvSpPr>
        <p:spPr>
          <a:xfrm>
            <a:off x="676398" y="2274725"/>
            <a:ext cx="215900" cy="2159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Rounded Rectangle 4">
            <a:extLst>
              <a:ext uri="{FF2B5EF4-FFF2-40B4-BE49-F238E27FC236}">
                <a16:creationId xmlns="" xmlns:a16="http://schemas.microsoft.com/office/drawing/2014/main" id="{E370B84F-2554-4A72-ABDE-AB0F72874F03}"/>
              </a:ext>
            </a:extLst>
          </p:cNvPr>
          <p:cNvSpPr/>
          <p:nvPr/>
        </p:nvSpPr>
        <p:spPr>
          <a:xfrm>
            <a:off x="676398" y="2620622"/>
            <a:ext cx="215900" cy="2159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Rounded Rectangle 5">
            <a:extLst>
              <a:ext uri="{FF2B5EF4-FFF2-40B4-BE49-F238E27FC236}">
                <a16:creationId xmlns="" xmlns:a16="http://schemas.microsoft.com/office/drawing/2014/main" id="{7D602644-61E8-4DB9-9E0D-FED5E3908361}"/>
              </a:ext>
            </a:extLst>
          </p:cNvPr>
          <p:cNvSpPr/>
          <p:nvPr/>
        </p:nvSpPr>
        <p:spPr>
          <a:xfrm>
            <a:off x="676398" y="2975881"/>
            <a:ext cx="215900" cy="215900"/>
          </a:xfrm>
          <a:prstGeom prst="roundRect">
            <a:avLst/>
          </a:prstGeom>
          <a:solidFill>
            <a:srgbClr val="D059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21" name="Πίνακας 20">
            <a:extLst>
              <a:ext uri="{FF2B5EF4-FFF2-40B4-BE49-F238E27FC236}">
                <a16:creationId xmlns="" xmlns:a16="http://schemas.microsoft.com/office/drawing/2014/main" id="{8E8DF667-87DB-4C94-9C6C-C082259BE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142708"/>
              </p:ext>
            </p:extLst>
          </p:nvPr>
        </p:nvGraphicFramePr>
        <p:xfrm>
          <a:off x="472983" y="5293782"/>
          <a:ext cx="7988429" cy="108013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01482">
                  <a:extLst>
                    <a:ext uri="{9D8B030D-6E8A-4147-A177-3AD203B41FA5}">
                      <a16:colId xmlns="" xmlns:a16="http://schemas.microsoft.com/office/drawing/2014/main" val="2305845123"/>
                    </a:ext>
                  </a:extLst>
                </a:gridCol>
                <a:gridCol w="7386947">
                  <a:extLst>
                    <a:ext uri="{9D8B030D-6E8A-4147-A177-3AD203B41FA5}">
                      <a16:colId xmlns="" xmlns:a16="http://schemas.microsoft.com/office/drawing/2014/main" val="1440774569"/>
                    </a:ext>
                  </a:extLst>
                </a:gridCol>
              </a:tblGrid>
              <a:tr h="360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384649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Turbidity remains below the 75% of the MWT limit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3435459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384649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Turbidity exceeds 75% of the MWT, but is still lower than the MWT limit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13343520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384649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Turbidity exceeds the MWT limit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89259993"/>
                  </a:ext>
                </a:extLst>
              </a:tr>
            </a:tbl>
          </a:graphicData>
        </a:graphic>
      </p:graphicFrame>
      <p:sp>
        <p:nvSpPr>
          <p:cNvPr id="22" name="Rounded Rectangle 1">
            <a:extLst>
              <a:ext uri="{FF2B5EF4-FFF2-40B4-BE49-F238E27FC236}">
                <a16:creationId xmlns="" xmlns:a16="http://schemas.microsoft.com/office/drawing/2014/main" id="{C1C85D84-521B-4B4D-9DBA-0AB34ADC205A}"/>
              </a:ext>
            </a:extLst>
          </p:cNvPr>
          <p:cNvSpPr/>
          <p:nvPr/>
        </p:nvSpPr>
        <p:spPr>
          <a:xfrm>
            <a:off x="676398" y="5367517"/>
            <a:ext cx="215900" cy="2159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Rounded Rectangle 4">
            <a:extLst>
              <a:ext uri="{FF2B5EF4-FFF2-40B4-BE49-F238E27FC236}">
                <a16:creationId xmlns="" xmlns:a16="http://schemas.microsoft.com/office/drawing/2014/main" id="{6D4CC930-B12C-4A1F-9D5C-7D3C11F5AA6B}"/>
              </a:ext>
            </a:extLst>
          </p:cNvPr>
          <p:cNvSpPr/>
          <p:nvPr/>
        </p:nvSpPr>
        <p:spPr>
          <a:xfrm>
            <a:off x="676398" y="5713414"/>
            <a:ext cx="215900" cy="2159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Rounded Rectangle 5">
            <a:extLst>
              <a:ext uri="{FF2B5EF4-FFF2-40B4-BE49-F238E27FC236}">
                <a16:creationId xmlns="" xmlns:a16="http://schemas.microsoft.com/office/drawing/2014/main" id="{A01A5EFA-D2F7-445F-8EBB-1951D6B83937}"/>
              </a:ext>
            </a:extLst>
          </p:cNvPr>
          <p:cNvSpPr/>
          <p:nvPr/>
        </p:nvSpPr>
        <p:spPr>
          <a:xfrm>
            <a:off x="676398" y="6068673"/>
            <a:ext cx="215900" cy="215900"/>
          </a:xfrm>
          <a:prstGeom prst="roundRect">
            <a:avLst/>
          </a:prstGeom>
          <a:solidFill>
            <a:srgbClr val="D059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Ορθογώνιο 24">
            <a:extLst>
              <a:ext uri="{FF2B5EF4-FFF2-40B4-BE49-F238E27FC236}">
                <a16:creationId xmlns="" xmlns:a16="http://schemas.microsoft.com/office/drawing/2014/main" id="{9650B3AE-D90D-4BB9-9D63-30EBEDC301AD}"/>
              </a:ext>
            </a:extLst>
          </p:cNvPr>
          <p:cNvSpPr/>
          <p:nvPr/>
        </p:nvSpPr>
        <p:spPr>
          <a:xfrm>
            <a:off x="472983" y="3796964"/>
            <a:ext cx="79884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Corbel" panose="020B0503020204020204" pitchFamily="34" charset="0"/>
              </a:rPr>
              <a:t>Early warnings resonate with the operational standards of the downstream water treatment utilities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Corbel" panose="020B0503020204020204" pitchFamily="34" charset="0"/>
              </a:rPr>
              <a:t>Maximum workable turbidity – MWT: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Corbel" panose="020B0503020204020204" pitchFamily="34" charset="0"/>
              </a:rPr>
              <a:t>Turbidity levels that could impede the function of the WTP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Corbel" panose="020B0503020204020204" pitchFamily="34" charset="0"/>
              </a:rPr>
              <a:t>e.g. past-period data for the Simbirizzi WTP in Mulargia indicate that the WTP can cope with raw water turbidities as high as 108 NTU</a:t>
            </a:r>
          </a:p>
        </p:txBody>
      </p:sp>
      <p:sp>
        <p:nvSpPr>
          <p:cNvPr id="26" name="Ορθογώνιο 25">
            <a:extLst>
              <a:ext uri="{FF2B5EF4-FFF2-40B4-BE49-F238E27FC236}">
                <a16:creationId xmlns="" xmlns:a16="http://schemas.microsoft.com/office/drawing/2014/main" id="{FC2D1388-DB62-482E-8A2B-EA0B0DDE8AD4}"/>
              </a:ext>
            </a:extLst>
          </p:cNvPr>
          <p:cNvSpPr/>
          <p:nvPr/>
        </p:nvSpPr>
        <p:spPr>
          <a:xfrm>
            <a:off x="419047" y="1365735"/>
            <a:ext cx="8483413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Corbel" panose="020B0503020204020204" pitchFamily="34" charset="0"/>
              </a:rPr>
              <a:t>Nitrate concentrations are tested against the maximum allowable concentration of </a:t>
            </a:r>
            <a:r>
              <a:rPr lang="en-US" sz="1400" b="1" dirty="0">
                <a:solidFill>
                  <a:srgbClr val="333333"/>
                </a:solidFill>
                <a:latin typeface="Corbel" panose="020B0503020204020204" pitchFamily="34" charset="0"/>
              </a:rPr>
              <a:t>50 mg/l </a:t>
            </a:r>
            <a:r>
              <a:rPr lang="en-US" sz="1400" dirty="0">
                <a:solidFill>
                  <a:srgbClr val="333333"/>
                </a:solidFill>
                <a:latin typeface="Corbel" panose="020B0503020204020204" pitchFamily="34" charset="0"/>
              </a:rPr>
              <a:t>according to the Drinking Water Directive (Council Directive 98/83/EC) on the quality of water intended for human consumption</a:t>
            </a:r>
          </a:p>
        </p:txBody>
      </p:sp>
    </p:spTree>
    <p:extLst>
      <p:ext uri="{BB962C8B-B14F-4D97-AF65-F5344CB8AC3E}">
        <p14:creationId xmlns:p14="http://schemas.microsoft.com/office/powerpoint/2010/main" val="370455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2" grpId="0" animBg="1"/>
      <p:bldP spid="23" grpId="0" animBg="1"/>
      <p:bldP spid="24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52" y="123676"/>
            <a:ext cx="3999308" cy="586868"/>
          </a:xfrm>
        </p:spPr>
        <p:txBody>
          <a:bodyPr>
            <a:normAutofit/>
          </a:bodyPr>
          <a:lstStyle/>
          <a:p>
            <a:r>
              <a:rPr lang="en-US" sz="2400" b="1" u="sng">
                <a:solidFill>
                  <a:srgbClr val="0F81CB"/>
                </a:solidFill>
                <a:latin typeface="Corbel" panose="020B0503020204020204" pitchFamily="34" charset="0"/>
              </a:rPr>
              <a:t>Algal </a:t>
            </a:r>
            <a:r>
              <a:rPr lang="en-US" sz="2400" b="1" u="sng" dirty="0">
                <a:solidFill>
                  <a:srgbClr val="0F81CB"/>
                </a:solidFill>
                <a:latin typeface="Corbel" panose="020B0503020204020204" pitchFamily="34" charset="0"/>
              </a:rPr>
              <a:t>bloom potential (1)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858" y="127423"/>
            <a:ext cx="1061357" cy="5868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052" y="694462"/>
            <a:ext cx="3352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384649"/>
                </a:solidFill>
                <a:latin typeface="Corbel" panose="020B0503020204020204" pitchFamily="34" charset="0"/>
              </a:rPr>
              <a:t>Chlorophyll-a (</a:t>
            </a:r>
            <a:r>
              <a:rPr lang="en-US" sz="1600" b="1" dirty="0" err="1">
                <a:solidFill>
                  <a:srgbClr val="384649"/>
                </a:solidFill>
                <a:latin typeface="Corbel" panose="020B0503020204020204" pitchFamily="34" charset="0"/>
              </a:rPr>
              <a:t>Chlf</a:t>
            </a:r>
            <a:r>
              <a:rPr lang="en-US" sz="1600" b="1" dirty="0">
                <a:solidFill>
                  <a:srgbClr val="384649"/>
                </a:solidFill>
                <a:latin typeface="Corbel" panose="020B0503020204020204" pitchFamily="34" charset="0"/>
              </a:rPr>
              <a:t>-a) concentration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294" y="3900015"/>
            <a:ext cx="2439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384649"/>
                </a:solidFill>
                <a:latin typeface="Corbel" panose="020B0503020204020204" pitchFamily="34" charset="0"/>
              </a:rPr>
              <a:t>Cyanobacteria biovolume</a:t>
            </a:r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="" xmlns:a16="http://schemas.microsoft.com/office/drawing/2014/main" id="{BAA93BA1-39B0-4317-A9C1-24E9D399D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542934"/>
              </p:ext>
            </p:extLst>
          </p:nvPr>
        </p:nvGraphicFramePr>
        <p:xfrm>
          <a:off x="280356" y="2509602"/>
          <a:ext cx="8583287" cy="108013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46271">
                  <a:extLst>
                    <a:ext uri="{9D8B030D-6E8A-4147-A177-3AD203B41FA5}">
                      <a16:colId xmlns="" xmlns:a16="http://schemas.microsoft.com/office/drawing/2014/main" val="2305845123"/>
                    </a:ext>
                  </a:extLst>
                </a:gridCol>
                <a:gridCol w="7937016">
                  <a:extLst>
                    <a:ext uri="{9D8B030D-6E8A-4147-A177-3AD203B41FA5}">
                      <a16:colId xmlns="" xmlns:a16="http://schemas.microsoft.com/office/drawing/2014/main" val="1440774569"/>
                    </a:ext>
                  </a:extLst>
                </a:gridCol>
              </a:tblGrid>
              <a:tr h="360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rgbClr val="384649"/>
                          </a:solidFill>
                          <a:effectLst/>
                          <a:latin typeface="Corbel" panose="020B0503020204020204" pitchFamily="34" charset="0"/>
                        </a:rPr>
                        <a:t>Chlf</a:t>
                      </a:r>
                      <a:r>
                        <a:rPr lang="en-US" sz="1400" b="0" dirty="0">
                          <a:solidFill>
                            <a:srgbClr val="384649"/>
                          </a:solidFill>
                          <a:effectLst/>
                          <a:latin typeface="Corbel" panose="020B0503020204020204" pitchFamily="34" charset="0"/>
                        </a:rPr>
                        <a:t>-a is below the G/M boundary value for Mediterranean lake types (i.e. 5.1 </a:t>
                      </a:r>
                      <a:r>
                        <a:rPr lang="el-GR" sz="1400" b="0" dirty="0">
                          <a:solidFill>
                            <a:srgbClr val="384649"/>
                          </a:solidFill>
                          <a:effectLst/>
                          <a:latin typeface="Corbel" panose="020B0503020204020204" pitchFamily="34" charset="0"/>
                        </a:rPr>
                        <a:t>μ</a:t>
                      </a:r>
                      <a:r>
                        <a:rPr lang="en-US" sz="1400" b="0" dirty="0">
                          <a:solidFill>
                            <a:srgbClr val="384649"/>
                          </a:solidFill>
                          <a:effectLst/>
                          <a:latin typeface="Corbel" panose="020B0503020204020204" pitchFamily="34" charset="0"/>
                        </a:rPr>
                        <a:t>g/l)</a:t>
                      </a:r>
                      <a:endParaRPr lang="en-US" sz="1200" b="0" dirty="0">
                        <a:solidFill>
                          <a:srgbClr val="384649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3435459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rgbClr val="384649"/>
                          </a:solidFill>
                          <a:effectLst/>
                          <a:latin typeface="Corbel" panose="020B0503020204020204" pitchFamily="34" charset="0"/>
                        </a:rPr>
                        <a:t>Chlf</a:t>
                      </a:r>
                      <a:r>
                        <a:rPr lang="en-US" sz="1400" b="0" dirty="0">
                          <a:solidFill>
                            <a:srgbClr val="384649"/>
                          </a:solidFill>
                          <a:effectLst/>
                          <a:latin typeface="Corbel" panose="020B0503020204020204" pitchFamily="34" charset="0"/>
                        </a:rPr>
                        <a:t>-a exceeds the G/M boundary but does not surpass the CBD limit (i.e. 7.7 </a:t>
                      </a:r>
                      <a:r>
                        <a:rPr lang="el-GR" sz="1400" b="0" dirty="0">
                          <a:solidFill>
                            <a:srgbClr val="384649"/>
                          </a:solidFill>
                          <a:effectLst/>
                          <a:latin typeface="Corbel" panose="020B0503020204020204" pitchFamily="34" charset="0"/>
                        </a:rPr>
                        <a:t>μ</a:t>
                      </a:r>
                      <a:r>
                        <a:rPr lang="en-US" sz="1400" b="0" dirty="0">
                          <a:solidFill>
                            <a:srgbClr val="384649"/>
                          </a:solidFill>
                          <a:effectLst/>
                          <a:latin typeface="Corbel" panose="020B0503020204020204" pitchFamily="34" charset="0"/>
                        </a:rPr>
                        <a:t>g/l)</a:t>
                      </a:r>
                      <a:endParaRPr lang="en-US" sz="1200" b="0" dirty="0">
                        <a:solidFill>
                          <a:srgbClr val="384649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13343520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rgbClr val="384649"/>
                          </a:solidFill>
                          <a:effectLst/>
                          <a:latin typeface="Corbel" panose="020B0503020204020204" pitchFamily="34" charset="0"/>
                        </a:rPr>
                        <a:t>Chlf</a:t>
                      </a:r>
                      <a:r>
                        <a:rPr lang="en-US" sz="1400" b="0" dirty="0">
                          <a:solidFill>
                            <a:srgbClr val="384649"/>
                          </a:solidFill>
                          <a:effectLst/>
                          <a:latin typeface="Corbel" panose="020B0503020204020204" pitchFamily="34" charset="0"/>
                        </a:rPr>
                        <a:t>-a surpasses the CBD limit of 7.7 </a:t>
                      </a:r>
                      <a:r>
                        <a:rPr lang="el-GR" sz="1400" b="0" dirty="0">
                          <a:solidFill>
                            <a:srgbClr val="384649"/>
                          </a:solidFill>
                          <a:effectLst/>
                          <a:latin typeface="Corbel" panose="020B0503020204020204" pitchFamily="34" charset="0"/>
                        </a:rPr>
                        <a:t>μ</a:t>
                      </a:r>
                      <a:r>
                        <a:rPr lang="en-US" sz="1400" b="0" dirty="0">
                          <a:solidFill>
                            <a:srgbClr val="384649"/>
                          </a:solidFill>
                          <a:effectLst/>
                          <a:latin typeface="Corbel" panose="020B0503020204020204" pitchFamily="34" charset="0"/>
                        </a:rPr>
                        <a:t>g/l</a:t>
                      </a:r>
                      <a:endParaRPr lang="en-US" sz="1200" b="0" dirty="0">
                        <a:solidFill>
                          <a:srgbClr val="384649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89259993"/>
                  </a:ext>
                </a:extLst>
              </a:tr>
            </a:tbl>
          </a:graphicData>
        </a:graphic>
      </p:graphicFrame>
      <p:sp>
        <p:nvSpPr>
          <p:cNvPr id="60" name="Rounded Rectangle 1">
            <a:extLst>
              <a:ext uri="{FF2B5EF4-FFF2-40B4-BE49-F238E27FC236}">
                <a16:creationId xmlns="" xmlns:a16="http://schemas.microsoft.com/office/drawing/2014/main" id="{83B2917E-6E59-46F5-89F8-D9535F5093D8}"/>
              </a:ext>
            </a:extLst>
          </p:cNvPr>
          <p:cNvSpPr/>
          <p:nvPr/>
        </p:nvSpPr>
        <p:spPr>
          <a:xfrm>
            <a:off x="483771" y="2583337"/>
            <a:ext cx="215900" cy="2159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2" name="Rounded Rectangle 4">
            <a:extLst>
              <a:ext uri="{FF2B5EF4-FFF2-40B4-BE49-F238E27FC236}">
                <a16:creationId xmlns="" xmlns:a16="http://schemas.microsoft.com/office/drawing/2014/main" id="{CA8A0CF9-21A8-4500-ABB9-A237F658CCFD}"/>
              </a:ext>
            </a:extLst>
          </p:cNvPr>
          <p:cNvSpPr/>
          <p:nvPr/>
        </p:nvSpPr>
        <p:spPr>
          <a:xfrm>
            <a:off x="483771" y="2929234"/>
            <a:ext cx="215900" cy="2159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3" name="Rounded Rectangle 5">
            <a:extLst>
              <a:ext uri="{FF2B5EF4-FFF2-40B4-BE49-F238E27FC236}">
                <a16:creationId xmlns="" xmlns:a16="http://schemas.microsoft.com/office/drawing/2014/main" id="{56A1CDC9-0A83-4AE5-9B3B-491B99B62E10}"/>
              </a:ext>
            </a:extLst>
          </p:cNvPr>
          <p:cNvSpPr/>
          <p:nvPr/>
        </p:nvSpPr>
        <p:spPr>
          <a:xfrm>
            <a:off x="483771" y="3284493"/>
            <a:ext cx="215900" cy="215900"/>
          </a:xfrm>
          <a:prstGeom prst="roundRect">
            <a:avLst/>
          </a:prstGeom>
          <a:solidFill>
            <a:srgbClr val="D059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27DAE9B0-7CF9-4795-B2B0-962CBE45AC7C}"/>
              </a:ext>
            </a:extLst>
          </p:cNvPr>
          <p:cNvSpPr txBox="1"/>
          <p:nvPr/>
        </p:nvSpPr>
        <p:spPr>
          <a:xfrm>
            <a:off x="211456" y="919463"/>
            <a:ext cx="855741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84649"/>
                </a:solidFill>
                <a:latin typeface="Corbel" panose="020B0503020204020204" pitchFamily="34" charset="0"/>
              </a:rPr>
              <a:t>Proxy for the overall abundance of algal species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384649"/>
                </a:solidFill>
                <a:latin typeface="Corbel" panose="020B0503020204020204" pitchFamily="34" charset="0"/>
              </a:rPr>
              <a:t>Chlf</a:t>
            </a:r>
            <a:r>
              <a:rPr lang="en-US" sz="1400" dirty="0">
                <a:solidFill>
                  <a:srgbClr val="384649"/>
                </a:solidFill>
                <a:latin typeface="Corbel" panose="020B0503020204020204" pitchFamily="34" charset="0"/>
              </a:rPr>
              <a:t>-a vs. good/moderate (G/M) boundary value and the critical bloom density (CBD) limit for Mediterranean lake types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84649"/>
                </a:solidFill>
                <a:latin typeface="Corbel" panose="020B0503020204020204" pitchFamily="34" charset="0"/>
              </a:rPr>
              <a:t>G/M and CBD as reported by Mischke et al. (2012) – WISER report on sampling, analysis and counting standards for phytoplankton in lakes</a:t>
            </a:r>
          </a:p>
        </p:txBody>
      </p:sp>
      <p:sp>
        <p:nvSpPr>
          <p:cNvPr id="20" name="Ορθογώνιο 19">
            <a:extLst>
              <a:ext uri="{FF2B5EF4-FFF2-40B4-BE49-F238E27FC236}">
                <a16:creationId xmlns="" xmlns:a16="http://schemas.microsoft.com/office/drawing/2014/main" id="{B2DA8225-DFDA-415B-A534-940B5277EE7C}"/>
              </a:ext>
            </a:extLst>
          </p:cNvPr>
          <p:cNvSpPr/>
          <p:nvPr/>
        </p:nvSpPr>
        <p:spPr>
          <a:xfrm>
            <a:off x="293296" y="4149680"/>
            <a:ext cx="7988427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84649"/>
                </a:solidFill>
                <a:latin typeface="Corbel" panose="020B0503020204020204" pitchFamily="34" charset="0"/>
              </a:rPr>
              <a:t>Cyanobacteria populations vs. low and medium risk levels reported by the World Health Organization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84649"/>
                </a:solidFill>
                <a:latin typeface="Corbel" panose="020B0503020204020204" pitchFamily="34" charset="0"/>
              </a:rPr>
              <a:t>Low risk = 20,000 cyanobacteria cells/ml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84649"/>
                </a:solidFill>
                <a:latin typeface="Corbel" panose="020B0503020204020204" pitchFamily="34" charset="0"/>
              </a:rPr>
              <a:t>Medium risk = 100,000 cyanobacteria cells/ml </a:t>
            </a:r>
          </a:p>
        </p:txBody>
      </p:sp>
      <p:graphicFrame>
        <p:nvGraphicFramePr>
          <p:cNvPr id="65" name="Πίνακας 64">
            <a:extLst>
              <a:ext uri="{FF2B5EF4-FFF2-40B4-BE49-F238E27FC236}">
                <a16:creationId xmlns="" xmlns:a16="http://schemas.microsoft.com/office/drawing/2014/main" id="{5D9D8963-25B6-40E4-84DE-75C44E485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688058"/>
              </p:ext>
            </p:extLst>
          </p:nvPr>
        </p:nvGraphicFramePr>
        <p:xfrm>
          <a:off x="293294" y="5214184"/>
          <a:ext cx="7988429" cy="108013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01482">
                  <a:extLst>
                    <a:ext uri="{9D8B030D-6E8A-4147-A177-3AD203B41FA5}">
                      <a16:colId xmlns="" xmlns:a16="http://schemas.microsoft.com/office/drawing/2014/main" val="2305845123"/>
                    </a:ext>
                  </a:extLst>
                </a:gridCol>
                <a:gridCol w="7386947">
                  <a:extLst>
                    <a:ext uri="{9D8B030D-6E8A-4147-A177-3AD203B41FA5}">
                      <a16:colId xmlns="" xmlns:a16="http://schemas.microsoft.com/office/drawing/2014/main" val="1440774569"/>
                    </a:ext>
                  </a:extLst>
                </a:gridCol>
              </a:tblGrid>
              <a:tr h="360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384649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Cyanobacteria biovolume does not exceed the low risk threshold reported by the WHO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3435459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384649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Cyanobacteria biovolume exceeds the low risk threshold reported by the WHO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13343520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384649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Cyanobacteria biovolume surpasses the medium risk threshold reported by the WHO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89259993"/>
                  </a:ext>
                </a:extLst>
              </a:tr>
            </a:tbl>
          </a:graphicData>
        </a:graphic>
      </p:graphicFrame>
      <p:sp>
        <p:nvSpPr>
          <p:cNvPr id="66" name="Rounded Rectangle 1">
            <a:extLst>
              <a:ext uri="{FF2B5EF4-FFF2-40B4-BE49-F238E27FC236}">
                <a16:creationId xmlns="" xmlns:a16="http://schemas.microsoft.com/office/drawing/2014/main" id="{4D35D927-8823-469E-95B0-C204939FE7D3}"/>
              </a:ext>
            </a:extLst>
          </p:cNvPr>
          <p:cNvSpPr/>
          <p:nvPr/>
        </p:nvSpPr>
        <p:spPr>
          <a:xfrm>
            <a:off x="496709" y="5278557"/>
            <a:ext cx="215900" cy="2159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7" name="Rounded Rectangle 4">
            <a:extLst>
              <a:ext uri="{FF2B5EF4-FFF2-40B4-BE49-F238E27FC236}">
                <a16:creationId xmlns="" xmlns:a16="http://schemas.microsoft.com/office/drawing/2014/main" id="{9D13F6B1-234F-4AF6-AC97-AFEF875089F7}"/>
              </a:ext>
            </a:extLst>
          </p:cNvPr>
          <p:cNvSpPr/>
          <p:nvPr/>
        </p:nvSpPr>
        <p:spPr>
          <a:xfrm>
            <a:off x="496709" y="5633816"/>
            <a:ext cx="215900" cy="2159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8" name="Rounded Rectangle 5">
            <a:extLst>
              <a:ext uri="{FF2B5EF4-FFF2-40B4-BE49-F238E27FC236}">
                <a16:creationId xmlns="" xmlns:a16="http://schemas.microsoft.com/office/drawing/2014/main" id="{90B15F50-AB8C-40CD-BB1F-F0D00C80C2CB}"/>
              </a:ext>
            </a:extLst>
          </p:cNvPr>
          <p:cNvSpPr/>
          <p:nvPr/>
        </p:nvSpPr>
        <p:spPr>
          <a:xfrm>
            <a:off x="496709" y="5989075"/>
            <a:ext cx="215900" cy="215900"/>
          </a:xfrm>
          <a:prstGeom prst="roundRect">
            <a:avLst/>
          </a:prstGeom>
          <a:solidFill>
            <a:srgbClr val="D059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Θέση αριθμού διαφάνειας 20">
            <a:extLst>
              <a:ext uri="{FF2B5EF4-FFF2-40B4-BE49-F238E27FC236}">
                <a16:creationId xmlns="" xmlns:a16="http://schemas.microsoft.com/office/drawing/2014/main" id="{FD2B1B80-FABD-4F45-A625-5A0D37070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9FA0-B419-44F8-91E5-6C7938435F5B}" type="slidenum">
              <a:rPr lang="en-US" sz="1400" b="1" smtClean="0">
                <a:latin typeface="Corbel" panose="020B0503020204020204" pitchFamily="34" charset="0"/>
              </a:rPr>
              <a:t>5</a:t>
            </a:fld>
            <a:endParaRPr lang="en-US" sz="1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52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66" grpId="0" animBg="1"/>
      <p:bldP spid="67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52" y="123676"/>
            <a:ext cx="3999308" cy="586868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0F81CB"/>
                </a:solidFill>
                <a:latin typeface="Corbel" panose="020B0503020204020204" pitchFamily="34" charset="0"/>
              </a:rPr>
              <a:t>Algal bloom potential (2)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idx="1"/>
          </p:nvPr>
        </p:nvSpPr>
        <p:spPr>
          <a:xfrm>
            <a:off x="269759" y="988957"/>
            <a:ext cx="2182216" cy="289064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384649"/>
                </a:solidFill>
                <a:latin typeface="Corbel" panose="020B0503020204020204" pitchFamily="34" charset="0"/>
              </a:rPr>
              <a:t>Evenness Index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293294" y="3507438"/>
            <a:ext cx="2993266" cy="323152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384649"/>
                </a:solidFill>
                <a:latin typeface="Corbel" panose="020B0503020204020204" pitchFamily="34" charset="0"/>
              </a:rPr>
              <a:t>Bloom intensification index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858" y="127423"/>
            <a:ext cx="1061357" cy="58686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69759" y="1241049"/>
            <a:ext cx="4054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Estimate of the diversity of algal species calculated from the Shannon diversity index:</a:t>
            </a:r>
          </a:p>
          <a:p>
            <a:pPr marL="214303" indent="-214303">
              <a:buFont typeface="Arial" panose="020B0604020202020204" pitchFamily="34" charset="0"/>
              <a:buChar char="•"/>
            </a:pPr>
            <a:endParaRPr lang="en-US" sz="1400" dirty="0">
              <a:latin typeface="Corbel" panose="020B0503020204020204" pitchFamily="34" charset="0"/>
            </a:endParaRPr>
          </a:p>
          <a:p>
            <a:endParaRPr lang="en-US" sz="1400" dirty="0">
              <a:latin typeface="Corbel" panose="020B0503020204020204" pitchFamily="34" charset="0"/>
            </a:endParaRPr>
          </a:p>
          <a:p>
            <a:endParaRPr lang="en-US" sz="1400" dirty="0">
              <a:latin typeface="Corbel" panose="020B0503020204020204" pitchFamily="34" charset="0"/>
            </a:endParaRPr>
          </a:p>
          <a:p>
            <a:pPr marL="284163"/>
            <a:r>
              <a:rPr lang="en-US" sz="1400" dirty="0">
                <a:latin typeface="Corbel" panose="020B0503020204020204" pitchFamily="34" charset="0"/>
              </a:rPr>
              <a:t>where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/>
          <a:srcRect r="3759"/>
          <a:stretch/>
        </p:blipFill>
        <p:spPr>
          <a:xfrm>
            <a:off x="689074" y="1773537"/>
            <a:ext cx="687245" cy="372569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4075203" y="1737043"/>
            <a:ext cx="4597677" cy="489113"/>
            <a:chOff x="-39295" y="5124663"/>
            <a:chExt cx="6607657" cy="989155"/>
          </a:xfrm>
        </p:grpSpPr>
        <p:grpSp>
          <p:nvGrpSpPr>
            <p:cNvPr id="41" name="Group 40"/>
            <p:cNvGrpSpPr/>
            <p:nvPr/>
          </p:nvGrpSpPr>
          <p:grpSpPr>
            <a:xfrm>
              <a:off x="1492350" y="5124663"/>
              <a:ext cx="2995816" cy="750941"/>
              <a:chOff x="509517" y="3378138"/>
              <a:chExt cx="2995816" cy="750941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583726" y="3808400"/>
                <a:ext cx="570388" cy="313508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orbel" panose="020B0503020204020204" pitchFamily="34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996959" y="3815571"/>
                <a:ext cx="570388" cy="31350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orbel" panose="020B0503020204020204" pitchFamily="34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416592" y="3807896"/>
                <a:ext cx="568450" cy="31351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orbel" panose="020B0503020204020204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41980" y="3811110"/>
                <a:ext cx="569563" cy="31351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orbel" panose="020B0503020204020204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09517" y="3402527"/>
                <a:ext cx="583921" cy="529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100" dirty="0">
                    <a:latin typeface="Corbel" panose="020B0503020204020204" pitchFamily="34" charset="0"/>
                  </a:rPr>
                  <a:t>0.0</a:t>
                </a:r>
                <a:r>
                  <a:rPr lang="en-US" sz="1100" dirty="0">
                    <a:latin typeface="Corbel" panose="020B0503020204020204" pitchFamily="34" charset="0"/>
                  </a:rPr>
                  <a:t>0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091822" y="3383265"/>
                <a:ext cx="577509" cy="529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100" dirty="0">
                    <a:latin typeface="Corbel" panose="020B0503020204020204" pitchFamily="34" charset="0"/>
                  </a:rPr>
                  <a:t>0.25</a:t>
                </a:r>
                <a:endParaRPr lang="en-US" sz="1100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674421" y="3383265"/>
                <a:ext cx="577509" cy="529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100" dirty="0">
                    <a:latin typeface="Corbel" panose="020B0503020204020204" pitchFamily="34" charset="0"/>
                  </a:rPr>
                  <a:t>0.50</a:t>
                </a:r>
                <a:endParaRPr lang="en-US" sz="1100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291425" y="3378138"/>
                <a:ext cx="562547" cy="529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100" dirty="0">
                    <a:latin typeface="Corbel" panose="020B0503020204020204" pitchFamily="34" charset="0"/>
                  </a:rPr>
                  <a:t>0.75</a:t>
                </a:r>
                <a:endParaRPr lang="en-US" sz="1100" dirty="0">
                  <a:latin typeface="Corbel" panose="020B0503020204020204" pitchFamily="34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934236" y="3380741"/>
                <a:ext cx="571097" cy="529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100" dirty="0">
                    <a:latin typeface="Corbel" panose="020B0503020204020204" pitchFamily="34" charset="0"/>
                  </a:rPr>
                  <a:t>1.00</a:t>
                </a:r>
                <a:endParaRPr lang="en-US" sz="1100" dirty="0">
                  <a:latin typeface="Corbel" panose="020B0503020204020204" pitchFamily="34" charset="0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-39295" y="5198467"/>
              <a:ext cx="1717955" cy="871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Corbel" panose="020B0503020204020204" pitchFamily="34" charset="0"/>
                </a:rPr>
                <a:t>Presence of a dominant species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29248" y="5242416"/>
              <a:ext cx="2139114" cy="871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Corbel" panose="020B0503020204020204" pitchFamily="34" charset="0"/>
                </a:rPr>
                <a:t>Even distribution of algal populations</a:t>
              </a: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43" y="2256840"/>
            <a:ext cx="1181932" cy="493942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36769" y="3944383"/>
            <a:ext cx="4316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84649"/>
                </a:solidFill>
                <a:latin typeface="Corbel" panose="020B0503020204020204" pitchFamily="34" charset="0"/>
              </a:rPr>
              <a:t>Relative change in cyanobacteria cell density</a:t>
            </a:r>
            <a:endParaRPr lang="en-US" sz="1400" i="1" dirty="0">
              <a:solidFill>
                <a:srgbClr val="384649"/>
              </a:solidFill>
              <a:latin typeface="Corbel" panose="020B0503020204020204" pitchFamily="34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6911D59A-8BEF-4148-9544-1F41B7542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9FA0-B419-44F8-91E5-6C7938435F5B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36" name="Πίνακας 35">
            <a:extLst>
              <a:ext uri="{FF2B5EF4-FFF2-40B4-BE49-F238E27FC236}">
                <a16:creationId xmlns="" xmlns:a16="http://schemas.microsoft.com/office/drawing/2014/main" id="{3D78007E-C01F-446E-8833-D9AC3B74B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815541"/>
              </p:ext>
            </p:extLst>
          </p:nvPr>
        </p:nvGraphicFramePr>
        <p:xfrm>
          <a:off x="269759" y="4445871"/>
          <a:ext cx="8710339" cy="108013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55837">
                  <a:extLst>
                    <a:ext uri="{9D8B030D-6E8A-4147-A177-3AD203B41FA5}">
                      <a16:colId xmlns="" xmlns:a16="http://schemas.microsoft.com/office/drawing/2014/main" val="2305845123"/>
                    </a:ext>
                  </a:extLst>
                </a:gridCol>
                <a:gridCol w="8054502">
                  <a:extLst>
                    <a:ext uri="{9D8B030D-6E8A-4147-A177-3AD203B41FA5}">
                      <a16:colId xmlns="" xmlns:a16="http://schemas.microsoft.com/office/drawing/2014/main" val="1440774569"/>
                    </a:ext>
                  </a:extLst>
                </a:gridCol>
              </a:tblGrid>
              <a:tr h="360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strike="noStrike" kern="1200" dirty="0">
                          <a:solidFill>
                            <a:srgbClr val="384649"/>
                          </a:solidFill>
                          <a:effectLst/>
                          <a:latin typeface="Corbel" panose="020B0503020204020204" pitchFamily="34" charset="0"/>
                        </a:rPr>
                        <a:t>The dissipation of the bloom is likely, i.e. the relative decline of cyanobacteria is greater than 25%.</a:t>
                      </a:r>
                      <a:endParaRPr lang="en-US" sz="1000" b="0" dirty="0">
                        <a:solidFill>
                          <a:srgbClr val="384649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3435459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384649"/>
                          </a:solidFill>
                          <a:effectLst/>
                          <a:latin typeface="Corbel" panose="020B0503020204020204" pitchFamily="34" charset="0"/>
                        </a:rPr>
                        <a:t>No drastic change is anticipated, i.e. cyanobacteria will not increase or decrease by more than 25%.</a:t>
                      </a:r>
                      <a:endParaRPr lang="en-US" sz="1400" b="0" dirty="0">
                        <a:solidFill>
                          <a:srgbClr val="384649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13343520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384649"/>
                          </a:solidFill>
                          <a:effectLst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 further evolution of the bloom is likely, i.e. cyanobacteria will increase by more than 25%.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89259993"/>
                  </a:ext>
                </a:extLst>
              </a:tr>
            </a:tbl>
          </a:graphicData>
        </a:graphic>
      </p:graphicFrame>
      <p:sp>
        <p:nvSpPr>
          <p:cNvPr id="65" name="Rounded Rectangle 1">
            <a:extLst>
              <a:ext uri="{FF2B5EF4-FFF2-40B4-BE49-F238E27FC236}">
                <a16:creationId xmlns="" xmlns:a16="http://schemas.microsoft.com/office/drawing/2014/main" id="{FCAA7080-7E6A-4518-88E1-7A82279A5977}"/>
              </a:ext>
            </a:extLst>
          </p:cNvPr>
          <p:cNvSpPr/>
          <p:nvPr/>
        </p:nvSpPr>
        <p:spPr>
          <a:xfrm>
            <a:off x="473174" y="4510244"/>
            <a:ext cx="215900" cy="2159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6" name="Rounded Rectangle 4">
            <a:extLst>
              <a:ext uri="{FF2B5EF4-FFF2-40B4-BE49-F238E27FC236}">
                <a16:creationId xmlns="" xmlns:a16="http://schemas.microsoft.com/office/drawing/2014/main" id="{5B73CDEB-2DAE-4E1E-81B8-71B58A740D62}"/>
              </a:ext>
            </a:extLst>
          </p:cNvPr>
          <p:cNvSpPr/>
          <p:nvPr/>
        </p:nvSpPr>
        <p:spPr>
          <a:xfrm>
            <a:off x="473174" y="4865503"/>
            <a:ext cx="215900" cy="2159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7" name="Rounded Rectangle 5">
            <a:extLst>
              <a:ext uri="{FF2B5EF4-FFF2-40B4-BE49-F238E27FC236}">
                <a16:creationId xmlns="" xmlns:a16="http://schemas.microsoft.com/office/drawing/2014/main" id="{890D1AA6-4DFC-4FDC-9EC0-5A1298BFEFA5}"/>
              </a:ext>
            </a:extLst>
          </p:cNvPr>
          <p:cNvSpPr/>
          <p:nvPr/>
        </p:nvSpPr>
        <p:spPr>
          <a:xfrm>
            <a:off x="473174" y="5220762"/>
            <a:ext cx="215900" cy="215900"/>
          </a:xfrm>
          <a:prstGeom prst="roundRect">
            <a:avLst/>
          </a:prstGeom>
          <a:solidFill>
            <a:srgbClr val="D059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21" y="5134921"/>
            <a:ext cx="5986049" cy="13752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012" y="383302"/>
            <a:ext cx="4065334" cy="353174"/>
          </a:xfrm>
        </p:spPr>
        <p:txBody>
          <a:bodyPr>
            <a:noAutofit/>
          </a:bodyPr>
          <a:lstStyle/>
          <a:p>
            <a:pPr algn="ctr"/>
            <a:r>
              <a:rPr lang="en-US" sz="2400" b="1" u="sng" dirty="0">
                <a:solidFill>
                  <a:srgbClr val="0F81CB"/>
                </a:solidFill>
                <a:latin typeface="Corbel" panose="020B0503020204020204" pitchFamily="34" charset="0"/>
              </a:rPr>
              <a:t>Stratification and mixing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96638" y="2102542"/>
            <a:ext cx="3807974" cy="113682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u="sng" dirty="0">
                <a:solidFill>
                  <a:srgbClr val="384649"/>
                </a:solidFill>
                <a:latin typeface="Corbel" panose="020B0503020204020204" pitchFamily="34" charset="0"/>
              </a:rPr>
              <a:t>Schmidt stability, </a:t>
            </a:r>
            <a:r>
              <a:rPr lang="en-US" sz="1800" b="1" i="1" u="sng" dirty="0">
                <a:solidFill>
                  <a:srgbClr val="384649"/>
                </a:solidFill>
                <a:latin typeface="Corbel" panose="020B0503020204020204" pitchFamily="34" charset="0"/>
              </a:rPr>
              <a:t>S</a:t>
            </a:r>
            <a:r>
              <a:rPr lang="en-US" sz="1800" b="1" i="1" u="sng" baseline="-25000" dirty="0">
                <a:solidFill>
                  <a:srgbClr val="384649"/>
                </a:solidFill>
                <a:latin typeface="Corbel" panose="020B0503020204020204" pitchFamily="34" charset="0"/>
              </a:rPr>
              <a:t>T</a:t>
            </a:r>
          </a:p>
          <a:p>
            <a:r>
              <a:rPr lang="en-US" sz="1600" dirty="0">
                <a:solidFill>
                  <a:srgbClr val="384649"/>
                </a:solidFill>
                <a:latin typeface="Corbel" panose="020B0503020204020204" pitchFamily="34" charset="0"/>
              </a:rPr>
              <a:t>Resistance to mechanical mixing due to the potential energy inherent in the stratification of the water column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496058" y="3598328"/>
            <a:ext cx="3590277" cy="86247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u="sng" dirty="0">
                <a:solidFill>
                  <a:srgbClr val="384649"/>
                </a:solidFill>
                <a:latin typeface="Corbel" panose="020B0503020204020204" pitchFamily="34" charset="0"/>
              </a:rPr>
              <a:t>Lake number, </a:t>
            </a:r>
            <a:r>
              <a:rPr lang="en-US" sz="1800" b="1" i="1" u="sng" dirty="0">
                <a:solidFill>
                  <a:srgbClr val="384649"/>
                </a:solidFill>
                <a:latin typeface="Corbel" panose="020B0503020204020204" pitchFamily="34" charset="0"/>
              </a:rPr>
              <a:t>L</a:t>
            </a:r>
            <a:r>
              <a:rPr lang="en-US" sz="1800" b="1" i="1" u="sng" baseline="-25000" dirty="0">
                <a:solidFill>
                  <a:srgbClr val="384649"/>
                </a:solidFill>
                <a:latin typeface="Corbel" panose="020B0503020204020204" pitchFamily="34" charset="0"/>
              </a:rPr>
              <a:t>N</a:t>
            </a:r>
            <a:endParaRPr lang="en-US" sz="1800" b="1" u="sng" baseline="-25000" dirty="0">
              <a:solidFill>
                <a:srgbClr val="384649"/>
              </a:solidFill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Corbel" panose="020B0503020204020204" pitchFamily="34" charset="0"/>
              </a:rPr>
              <a:t>Internal mixing due to wind forcing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Corbel" panose="020B0503020204020204" pitchFamily="34" charset="0"/>
              </a:rPr>
              <a:t>Low values = increased vertical mixing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98" y="4452090"/>
            <a:ext cx="858254" cy="5381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153584" y="3568649"/>
            <a:ext cx="4556437" cy="76924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u="sng" dirty="0">
                <a:solidFill>
                  <a:srgbClr val="384649"/>
                </a:solidFill>
                <a:latin typeface="Corbel" panose="020B0503020204020204" pitchFamily="34" charset="0"/>
              </a:rPr>
              <a:t>Wedderburn number, </a:t>
            </a:r>
            <a:r>
              <a:rPr lang="en-US" sz="1800" b="1" i="1" u="sng" dirty="0">
                <a:solidFill>
                  <a:srgbClr val="384649"/>
                </a:solidFill>
                <a:latin typeface="Corbel" panose="020B0503020204020204" pitchFamily="34" charset="0"/>
              </a:rPr>
              <a:t>W</a:t>
            </a:r>
            <a:endParaRPr lang="en-US" sz="1800" b="1" u="sng" dirty="0">
              <a:solidFill>
                <a:srgbClr val="384649"/>
              </a:solidFill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384649"/>
                </a:solidFill>
                <a:latin typeface="Corbel" panose="020B0503020204020204" pitchFamily="34" charset="0"/>
              </a:rPr>
              <a:t>Probability of wind-induced </a:t>
            </a:r>
            <a:r>
              <a:rPr lang="en-US" sz="1600" dirty="0">
                <a:solidFill>
                  <a:srgbClr val="384649"/>
                </a:solidFill>
                <a:latin typeface="Corbel" panose="020B0503020204020204" pitchFamily="34" charset="0"/>
              </a:rPr>
              <a:t>upwelling </a:t>
            </a:r>
            <a:r>
              <a:rPr lang="en-US" sz="1600" dirty="0" smtClean="0">
                <a:solidFill>
                  <a:srgbClr val="384649"/>
                </a:solidFill>
                <a:latin typeface="Corbel" panose="020B0503020204020204" pitchFamily="34" charset="0"/>
              </a:rPr>
              <a:t>events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1" dirty="0" smtClean="0">
                <a:solidFill>
                  <a:srgbClr val="384649"/>
                </a:solidFill>
                <a:latin typeface="Corbel" panose="020B0503020204020204" pitchFamily="34" charset="0"/>
              </a:rPr>
              <a:t>W</a:t>
            </a:r>
            <a:r>
              <a:rPr lang="en-US" sz="1600" dirty="0" smtClean="0">
                <a:solidFill>
                  <a:srgbClr val="384649"/>
                </a:solidFill>
                <a:latin typeface="Corbel" panose="020B0503020204020204" pitchFamily="34" charset="0"/>
              </a:rPr>
              <a:t>&lt;1 , upwelling events are likely to occur</a:t>
            </a:r>
            <a:endParaRPr lang="en-US" sz="1600" dirty="0">
              <a:solidFill>
                <a:srgbClr val="384649"/>
              </a:solidFill>
              <a:latin typeface="Corbel" panose="020B0503020204020204" pitchFamily="34" charset="0"/>
            </a:endParaRPr>
          </a:p>
        </p:txBody>
      </p:sp>
      <p:pic>
        <p:nvPicPr>
          <p:cNvPr id="1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237" y="4452090"/>
            <a:ext cx="1031918" cy="6172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631" y="266455"/>
            <a:ext cx="1061357" cy="5868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13" y="880222"/>
            <a:ext cx="44521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384649"/>
                </a:solidFill>
                <a:latin typeface="Corbel" panose="020B0503020204020204" pitchFamily="34" charset="0"/>
              </a:rPr>
              <a:t>Thermocline depth</a:t>
            </a:r>
          </a:p>
          <a:p>
            <a:r>
              <a:rPr lang="en-US" sz="1600" dirty="0">
                <a:solidFill>
                  <a:srgbClr val="384649"/>
                </a:solidFill>
                <a:latin typeface="Corbel" panose="020B0503020204020204" pitchFamily="34" charset="0"/>
              </a:rPr>
              <a:t>Depth of the maximum temperature gradient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84649"/>
                </a:solidFill>
                <a:latin typeface="Corbel" panose="020B0503020204020204" pitchFamily="34" charset="0"/>
              </a:rPr>
              <a:t>Estimate of the width of the mixed surface layer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="" xmlns:a16="http://schemas.microsoft.com/office/drawing/2014/main" id="{2BCF5A0B-DB8E-4A0F-9306-840A4734F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9FA0-B419-44F8-91E5-6C7938435F5B}" type="slidenum">
              <a:rPr lang="en-US" smtClean="0"/>
              <a:t>7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33" y="2047130"/>
            <a:ext cx="4792376" cy="12163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1998554"/>
            <a:ext cx="1398683" cy="4353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Οβάλ 4">
            <a:extLst>
              <a:ext uri="{FF2B5EF4-FFF2-40B4-BE49-F238E27FC236}">
                <a16:creationId xmlns="" xmlns:a16="http://schemas.microsoft.com/office/drawing/2014/main" id="{535261B0-1479-45AE-8163-0F0CC97E7AE7}"/>
              </a:ext>
            </a:extLst>
          </p:cNvPr>
          <p:cNvSpPr/>
          <p:nvPr/>
        </p:nvSpPr>
        <p:spPr>
          <a:xfrm>
            <a:off x="4818581" y="2257126"/>
            <a:ext cx="2229278" cy="391183"/>
          </a:xfrm>
          <a:prstGeom prst="ellipse">
            <a:avLst/>
          </a:prstGeom>
          <a:noFill/>
          <a:ln w="28575">
            <a:solidFill>
              <a:srgbClr val="0F81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Οβάλ 19">
            <a:extLst>
              <a:ext uri="{FF2B5EF4-FFF2-40B4-BE49-F238E27FC236}">
                <a16:creationId xmlns="" xmlns:a16="http://schemas.microsoft.com/office/drawing/2014/main" id="{A4556E25-5F39-4378-86F6-5DB0933E3CE9}"/>
              </a:ext>
            </a:extLst>
          </p:cNvPr>
          <p:cNvSpPr/>
          <p:nvPr/>
        </p:nvSpPr>
        <p:spPr>
          <a:xfrm>
            <a:off x="7513608" y="2850690"/>
            <a:ext cx="1204702" cy="254819"/>
          </a:xfrm>
          <a:prstGeom prst="ellipse">
            <a:avLst/>
          </a:prstGeom>
          <a:noFill/>
          <a:ln w="28575">
            <a:solidFill>
              <a:srgbClr val="F9B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BE161D-2EDD-440F-8387-D3E00F81EC5F}"/>
              </a:ext>
            </a:extLst>
          </p:cNvPr>
          <p:cNvSpPr txBox="1"/>
          <p:nvPr/>
        </p:nvSpPr>
        <p:spPr>
          <a:xfrm>
            <a:off x="4957608" y="1958617"/>
            <a:ext cx="1603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F81CB"/>
                </a:solidFill>
                <a:latin typeface="Corbel" panose="020B0503020204020204" pitchFamily="34" charset="0"/>
              </a:rPr>
              <a:t>Resistant to mixing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91D9650-D8E9-4D96-A421-54526808106B}"/>
              </a:ext>
            </a:extLst>
          </p:cNvPr>
          <p:cNvSpPr txBox="1"/>
          <p:nvPr/>
        </p:nvSpPr>
        <p:spPr>
          <a:xfrm>
            <a:off x="7586092" y="2545211"/>
            <a:ext cx="1361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  <a:latin typeface="Corbel" panose="020B0503020204020204" pitchFamily="34" charset="0"/>
              </a:rPr>
              <a:t>Prone to mixing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/>
          <a:srcRect l="5037" t="19395" r="4710" b="6222"/>
          <a:stretch/>
        </p:blipFill>
        <p:spPr>
          <a:xfrm>
            <a:off x="4651888" y="436059"/>
            <a:ext cx="2453637" cy="151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3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4" grpId="0"/>
      <p:bldP spid="5" grpId="0" animBg="1"/>
      <p:bldP spid="20" grpId="0" animBg="1"/>
      <p:bldP spid="6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52" y="123676"/>
            <a:ext cx="3999308" cy="586868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0F81CB"/>
                </a:solidFill>
                <a:latin typeface="Corbel" panose="020B0503020204020204" pitchFamily="34" charset="0"/>
              </a:rPr>
              <a:t>Hydrological Parameters</a:t>
            </a:r>
            <a:endParaRPr lang="en-US" sz="2400" b="1" u="sng" dirty="0">
              <a:solidFill>
                <a:srgbClr val="0F81CB"/>
              </a:solidFill>
              <a:latin typeface="Corbel" panose="020B05030202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858" y="127423"/>
            <a:ext cx="1061357" cy="586868"/>
          </a:xfrm>
          <a:prstGeom prst="rect">
            <a:avLst/>
          </a:prstGeom>
        </p:spPr>
      </p:pic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6911D59A-8BEF-4148-9544-1F41B7542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9FA0-B419-44F8-91E5-6C7938435F5B}" type="slidenum">
              <a:rPr lang="en-US" smtClean="0"/>
              <a:t>8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87618" y="1350660"/>
            <a:ext cx="7069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84649"/>
                </a:solidFill>
                <a:latin typeface="Corbel" panose="020B0503020204020204" pitchFamily="34" charset="0"/>
              </a:rPr>
              <a:t>Comparison of river discharges with critical thresholds for different return periods</a:t>
            </a:r>
            <a:endParaRPr lang="en-US" sz="1600" dirty="0">
              <a:solidFill>
                <a:srgbClr val="384649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017433"/>
              </p:ext>
            </p:extLst>
          </p:nvPr>
        </p:nvGraphicFramePr>
        <p:xfrm>
          <a:off x="647624" y="2015015"/>
          <a:ext cx="5289550" cy="2011680"/>
        </p:xfrm>
        <a:graphic>
          <a:graphicData uri="http://schemas.openxmlformats.org/drawingml/2006/table">
            <a:tbl>
              <a:tblPr firstRow="1" firstCol="1" bandRow="1"/>
              <a:tblGrid>
                <a:gridCol w="878840"/>
                <a:gridCol w="1350010"/>
                <a:gridCol w="3060700"/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Colour</a:t>
                      </a:r>
                      <a:endParaRPr lang="el-G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Critical threshold</a:t>
                      </a:r>
                      <a:endParaRPr lang="el-G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alert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Forecasted discharge is within normal values (less than 2 years return period). No impact is expected.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Alert level 1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Forecasted discharge exceeds a critical threshold for an event with a return period of &gt; 2 years and &lt; 5 years. No significant impacts are expected.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Alert level 2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Forecasted discharge exceeds a critical threshold for an event with a return period of &gt; 5 years and &lt; 30 years. This is a significant event.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Alert level 3</a:t>
                      </a:r>
                      <a:endParaRPr lang="el-G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Forecasted discharge exceeds a critical threshold for an event with a return period of &gt;30 years. This is potentially considered a severe event.</a:t>
                      </a:r>
                      <a:endParaRPr lang="el-G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25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er_PPT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7430"/>
            <a:ext cx="9144000" cy="6461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978" y="2046632"/>
            <a:ext cx="3687592" cy="2039022"/>
          </a:xfrm>
          <a:prstGeom prst="rect">
            <a:avLst/>
          </a:prstGeom>
        </p:spPr>
      </p:pic>
      <p:sp>
        <p:nvSpPr>
          <p:cNvPr id="3" name="Θέση αριθμού διαφάνειας 2">
            <a:extLst>
              <a:ext uri="{FF2B5EF4-FFF2-40B4-BE49-F238E27FC236}">
                <a16:creationId xmlns="" xmlns:a16="http://schemas.microsoft.com/office/drawing/2014/main" id="{36D51CE9-4F46-4856-8BFC-58AE27DA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9FA0-B419-44F8-91E5-6C7938435F5B}" type="slidenum">
              <a:rPr lang="en-US" smtClean="0"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88978" y="4346452"/>
            <a:ext cx="3405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hlinkClick r:id="rId4"/>
              </a:rPr>
              <a:t>https</a:t>
            </a:r>
            <a:r>
              <a:rPr lang="el-GR" dirty="0" smtClean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portal.</a:t>
            </a:r>
            <a:r>
              <a:rPr lang="el-GR" dirty="0" smtClean="0">
                <a:hlinkClick r:id="rId4"/>
              </a:rPr>
              <a:t>space-o.eu/</a:t>
            </a:r>
            <a:r>
              <a:rPr lang="el-GR" dirty="0" err="1" smtClean="0">
                <a:hlinkClick r:id="rId4"/>
              </a:rPr>
              <a:t>portal</a:t>
            </a:r>
            <a:r>
              <a:rPr lang="el-GR" dirty="0" smtClean="0">
                <a:hlinkClick r:id="rId4"/>
              </a:rPr>
              <a:t>/#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41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1202</TotalTime>
  <Words>794</Words>
  <Application>Microsoft Office PowerPoint</Application>
  <PresentationFormat>On-screen Show (4:3)</PresentationFormat>
  <Paragraphs>124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Times New Roman</vt:lpstr>
      <vt:lpstr>Office Theme</vt:lpstr>
      <vt:lpstr>PowerPoint Presentation</vt:lpstr>
      <vt:lpstr>Early Warning System - EWS</vt:lpstr>
      <vt:lpstr>Early Warning System - EWS</vt:lpstr>
      <vt:lpstr>Physicochemical parameters</vt:lpstr>
      <vt:lpstr>Algal bloom potential (1)</vt:lpstr>
      <vt:lpstr>Algal bloom potential (2)</vt:lpstr>
      <vt:lpstr>Stratification and mixing</vt:lpstr>
      <vt:lpstr>Hydrological Parameters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Hanno Fuhren</cp:lastModifiedBy>
  <cp:revision>238</cp:revision>
  <dcterms:created xsi:type="dcterms:W3CDTF">2017-11-06T09:02:48Z</dcterms:created>
  <dcterms:modified xsi:type="dcterms:W3CDTF">2018-07-16T07:42:02Z</dcterms:modified>
</cp:coreProperties>
</file>